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8" r:id="rId3"/>
    <p:sldId id="260" r:id="rId4"/>
    <p:sldId id="259" r:id="rId5"/>
    <p:sldId id="280" r:id="rId6"/>
    <p:sldId id="266" r:id="rId7"/>
    <p:sldId id="265" r:id="rId8"/>
    <p:sldId id="279" r:id="rId9"/>
    <p:sldId id="262" r:id="rId10"/>
    <p:sldId id="267" r:id="rId11"/>
    <p:sldId id="277" r:id="rId12"/>
    <p:sldId id="264" r:id="rId13"/>
    <p:sldId id="281" r:id="rId14"/>
    <p:sldId id="278" r:id="rId15"/>
    <p:sldId id="282" r:id="rId16"/>
    <p:sldId id="270" r:id="rId17"/>
    <p:sldId id="283" r:id="rId18"/>
    <p:sldId id="269" r:id="rId19"/>
    <p:sldId id="284" r:id="rId20"/>
    <p:sldId id="286" r:id="rId21"/>
    <p:sldId id="285" r:id="rId22"/>
    <p:sldId id="272" r:id="rId23"/>
    <p:sldId id="274" r:id="rId24"/>
    <p:sldId id="263" r:id="rId25"/>
    <p:sldId id="275" r:id="rId26"/>
    <p:sldId id="276" r:id="rId27"/>
    <p:sldId id="287" r:id="rId28"/>
    <p:sldId id="288" r:id="rId29"/>
    <p:sldId id="290" r:id="rId30"/>
    <p:sldId id="289" r:id="rId31"/>
    <p:sldId id="291" r:id="rId32"/>
  </p:sldIdLst>
  <p:sldSz cx="9144000" cy="5715000" type="screen16x1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39" autoAdjust="0"/>
    <p:restoredTop sz="94660"/>
  </p:normalViewPr>
  <p:slideViewPr>
    <p:cSldViewPr>
      <p:cViewPr varScale="1">
        <p:scale>
          <a:sx n="88" d="100"/>
          <a:sy n="88" d="100"/>
        </p:scale>
        <p:origin x="-204" y="-108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B0FDBF-AD2F-422F-9AF8-9603578D876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936683-2F22-4EA8-8DCB-1AA6C93827B7}">
      <dgm:prSet/>
      <dgm:spPr/>
      <dgm:t>
        <a:bodyPr/>
        <a:lstStyle/>
        <a:p>
          <a:pPr rtl="0"/>
          <a:r>
            <a:rPr lang="en-CA" dirty="0" smtClean="0"/>
            <a:t>A Long Term Memory that captures data from each class.</a:t>
          </a:r>
          <a:endParaRPr lang="en-US" dirty="0"/>
        </a:p>
      </dgm:t>
    </dgm:pt>
    <dgm:pt modelId="{1ECC73BA-0978-4CDD-9EDB-2BC736F68E5E}" type="parTrans" cxnId="{0C568274-CA20-4B9B-B369-A81318B48E2E}">
      <dgm:prSet/>
      <dgm:spPr/>
      <dgm:t>
        <a:bodyPr/>
        <a:lstStyle/>
        <a:p>
          <a:endParaRPr lang="en-US"/>
        </a:p>
      </dgm:t>
    </dgm:pt>
    <dgm:pt modelId="{993DD943-CD49-4421-9DB2-1D492D03A47E}" type="sibTrans" cxnId="{0C568274-CA20-4B9B-B369-A81318B48E2E}">
      <dgm:prSet/>
      <dgm:spPr/>
      <dgm:t>
        <a:bodyPr/>
        <a:lstStyle/>
        <a:p>
          <a:endParaRPr lang="en-US"/>
        </a:p>
      </dgm:t>
    </dgm:pt>
    <dgm:pt modelId="{452CD551-23D7-4348-9076-3D38F1FD0D4C}">
      <dgm:prSet/>
      <dgm:spPr/>
      <dgm:t>
        <a:bodyPr/>
        <a:lstStyle/>
        <a:p>
          <a:pPr rtl="0"/>
          <a:r>
            <a:rPr lang="en-CA" dirty="0" smtClean="0"/>
            <a:t>Swarm of incremental classifiers guided by a dynamic particle swarm optimization algorithm</a:t>
          </a:r>
          <a:endParaRPr lang="en-US" dirty="0"/>
        </a:p>
      </dgm:t>
    </dgm:pt>
    <dgm:pt modelId="{4DB4AB96-B118-4245-B93B-A0BAD3CEB7D5}" type="parTrans" cxnId="{0412D0E2-D9F4-4661-93A0-DA8C4D9718AB}">
      <dgm:prSet/>
      <dgm:spPr/>
      <dgm:t>
        <a:bodyPr/>
        <a:lstStyle/>
        <a:p>
          <a:endParaRPr lang="en-US"/>
        </a:p>
      </dgm:t>
    </dgm:pt>
    <dgm:pt modelId="{3BC8041D-4EE5-4C30-BE0E-7E0C6B3108BB}" type="sibTrans" cxnId="{0412D0E2-D9F4-4661-93A0-DA8C4D9718AB}">
      <dgm:prSet/>
      <dgm:spPr/>
      <dgm:t>
        <a:bodyPr/>
        <a:lstStyle/>
        <a:p>
          <a:endParaRPr lang="en-US"/>
        </a:p>
      </dgm:t>
    </dgm:pt>
    <dgm:pt modelId="{A923ADED-FF01-419A-A8DC-4B795218EBA7}">
      <dgm:prSet/>
      <dgm:spPr/>
      <dgm:t>
        <a:bodyPr/>
        <a:lstStyle/>
        <a:p>
          <a:pPr rtl="0"/>
          <a:r>
            <a:rPr lang="en-CA" dirty="0" smtClean="0"/>
            <a:t>An archive that selects non-dominated classifiers</a:t>
          </a:r>
          <a:endParaRPr lang="en-US" dirty="0"/>
        </a:p>
      </dgm:t>
    </dgm:pt>
    <dgm:pt modelId="{6BC2ECEC-4926-472C-94E3-1EB0CF6AC868}" type="parTrans" cxnId="{6D724ACE-46C3-4AA2-92FC-89B31BE6D799}">
      <dgm:prSet/>
      <dgm:spPr/>
      <dgm:t>
        <a:bodyPr/>
        <a:lstStyle/>
        <a:p>
          <a:endParaRPr lang="en-US"/>
        </a:p>
      </dgm:t>
    </dgm:pt>
    <dgm:pt modelId="{5F17C240-3B77-42C1-8EE4-297A69C50174}" type="sibTrans" cxnId="{6D724ACE-46C3-4AA2-92FC-89B31BE6D799}">
      <dgm:prSet/>
      <dgm:spPr/>
      <dgm:t>
        <a:bodyPr/>
        <a:lstStyle/>
        <a:p>
          <a:endParaRPr lang="en-US"/>
        </a:p>
      </dgm:t>
    </dgm:pt>
    <dgm:pt modelId="{BAD25FCB-07B6-42A2-BC4B-8BB1E6EE2014}">
      <dgm:prSet/>
      <dgm:spPr/>
      <dgm:t>
        <a:bodyPr/>
        <a:lstStyle/>
        <a:p>
          <a:pPr rtl="0"/>
          <a:r>
            <a:rPr lang="en-CA" dirty="0" smtClean="0"/>
            <a:t>An ensemble selection and fusion module</a:t>
          </a:r>
          <a:endParaRPr lang="en-CA" dirty="0"/>
        </a:p>
      </dgm:t>
    </dgm:pt>
    <dgm:pt modelId="{EAB47358-E58C-40A2-B790-0C6A14BE0853}" type="parTrans" cxnId="{5EE95ABD-3C67-481C-ABA7-9211083AFBA5}">
      <dgm:prSet/>
      <dgm:spPr/>
      <dgm:t>
        <a:bodyPr/>
        <a:lstStyle/>
        <a:p>
          <a:endParaRPr lang="en-US"/>
        </a:p>
      </dgm:t>
    </dgm:pt>
    <dgm:pt modelId="{42C9E646-A868-4E83-805D-DD810B215E38}" type="sibTrans" cxnId="{5EE95ABD-3C67-481C-ABA7-9211083AFBA5}">
      <dgm:prSet/>
      <dgm:spPr/>
      <dgm:t>
        <a:bodyPr/>
        <a:lstStyle/>
        <a:p>
          <a:endParaRPr lang="en-US"/>
        </a:p>
      </dgm:t>
    </dgm:pt>
    <dgm:pt modelId="{56AB0BA5-4FC3-4A4F-9820-AD21555E0C6D}" type="pres">
      <dgm:prSet presAssocID="{D8B0FDBF-AD2F-422F-9AF8-9603578D876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89ECA0-7DDD-4089-97CF-67F1C463F60C}" type="pres">
      <dgm:prSet presAssocID="{4F936683-2F22-4EA8-8DCB-1AA6C93827B7}" presName="parTxOnly" presStyleLbl="node1" presStyleIdx="0" presStyleCnt="4" custScaleX="100419" custScale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55A74D-5364-41EB-BB6A-8ACCF7C73A91}" type="pres">
      <dgm:prSet presAssocID="{993DD943-CD49-4421-9DB2-1D492D03A47E}" presName="parSpace" presStyleCnt="0"/>
      <dgm:spPr/>
    </dgm:pt>
    <dgm:pt modelId="{0A9D468B-7581-4D78-B0C0-218BFD506471}" type="pres">
      <dgm:prSet presAssocID="{452CD551-23D7-4348-9076-3D38F1FD0D4C}" presName="parTxOnly" presStyleLbl="node1" presStyleIdx="1" presStyleCnt="4" custScaleX="142521" custScaleY="1331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CCD80C-4163-4119-8E52-101A70A51D13}" type="pres">
      <dgm:prSet presAssocID="{3BC8041D-4EE5-4C30-BE0E-7E0C6B3108BB}" presName="parSpace" presStyleCnt="0"/>
      <dgm:spPr/>
    </dgm:pt>
    <dgm:pt modelId="{438907BE-BE6B-441A-BF2D-0245D08CD588}" type="pres">
      <dgm:prSet presAssocID="{A923ADED-FF01-419A-A8DC-4B795218EBA7}" presName="parTxOnly" presStyleLbl="node1" presStyleIdx="2" presStyleCnt="4" custScaleX="1142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137755-23A4-42DB-A8D7-F32B9B0CD44D}" type="pres">
      <dgm:prSet presAssocID="{5F17C240-3B77-42C1-8EE4-297A69C50174}" presName="parSpace" presStyleCnt="0"/>
      <dgm:spPr/>
    </dgm:pt>
    <dgm:pt modelId="{75475B13-6D5B-48F6-8DF1-29270E9A0D6C}" type="pres">
      <dgm:prSet presAssocID="{BAD25FCB-07B6-42A2-BC4B-8BB1E6EE2014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DC17822-65CC-4C60-AA09-685B06977A6B}" type="presOf" srcId="{D8B0FDBF-AD2F-422F-9AF8-9603578D8767}" destId="{56AB0BA5-4FC3-4A4F-9820-AD21555E0C6D}" srcOrd="0" destOrd="0" presId="urn:microsoft.com/office/officeart/2005/8/layout/hChevron3"/>
    <dgm:cxn modelId="{6789849D-A0A1-44A6-BB12-612537060FE3}" type="presOf" srcId="{452CD551-23D7-4348-9076-3D38F1FD0D4C}" destId="{0A9D468B-7581-4D78-B0C0-218BFD506471}" srcOrd="0" destOrd="0" presId="urn:microsoft.com/office/officeart/2005/8/layout/hChevron3"/>
    <dgm:cxn modelId="{5EE95ABD-3C67-481C-ABA7-9211083AFBA5}" srcId="{D8B0FDBF-AD2F-422F-9AF8-9603578D8767}" destId="{BAD25FCB-07B6-42A2-BC4B-8BB1E6EE2014}" srcOrd="3" destOrd="0" parTransId="{EAB47358-E58C-40A2-B790-0C6A14BE0853}" sibTransId="{42C9E646-A868-4E83-805D-DD810B215E38}"/>
    <dgm:cxn modelId="{0C568274-CA20-4B9B-B369-A81318B48E2E}" srcId="{D8B0FDBF-AD2F-422F-9AF8-9603578D8767}" destId="{4F936683-2F22-4EA8-8DCB-1AA6C93827B7}" srcOrd="0" destOrd="0" parTransId="{1ECC73BA-0978-4CDD-9EDB-2BC736F68E5E}" sibTransId="{993DD943-CD49-4421-9DB2-1D492D03A47E}"/>
    <dgm:cxn modelId="{6A43E772-87F7-4FDB-97D7-746069AF7490}" type="presOf" srcId="{4F936683-2F22-4EA8-8DCB-1AA6C93827B7}" destId="{ED89ECA0-7DDD-4089-97CF-67F1C463F60C}" srcOrd="0" destOrd="0" presId="urn:microsoft.com/office/officeart/2005/8/layout/hChevron3"/>
    <dgm:cxn modelId="{744EFB6A-C855-4A4C-8ED9-955CAC6BD4A5}" type="presOf" srcId="{BAD25FCB-07B6-42A2-BC4B-8BB1E6EE2014}" destId="{75475B13-6D5B-48F6-8DF1-29270E9A0D6C}" srcOrd="0" destOrd="0" presId="urn:microsoft.com/office/officeart/2005/8/layout/hChevron3"/>
    <dgm:cxn modelId="{0412D0E2-D9F4-4661-93A0-DA8C4D9718AB}" srcId="{D8B0FDBF-AD2F-422F-9AF8-9603578D8767}" destId="{452CD551-23D7-4348-9076-3D38F1FD0D4C}" srcOrd="1" destOrd="0" parTransId="{4DB4AB96-B118-4245-B93B-A0BAD3CEB7D5}" sibTransId="{3BC8041D-4EE5-4C30-BE0E-7E0C6B3108BB}"/>
    <dgm:cxn modelId="{6D724ACE-46C3-4AA2-92FC-89B31BE6D799}" srcId="{D8B0FDBF-AD2F-422F-9AF8-9603578D8767}" destId="{A923ADED-FF01-419A-A8DC-4B795218EBA7}" srcOrd="2" destOrd="0" parTransId="{6BC2ECEC-4926-472C-94E3-1EB0CF6AC868}" sibTransId="{5F17C240-3B77-42C1-8EE4-297A69C50174}"/>
    <dgm:cxn modelId="{83097D39-5EE7-4A19-8808-8BACFEC04EF0}" type="presOf" srcId="{A923ADED-FF01-419A-A8DC-4B795218EBA7}" destId="{438907BE-BE6B-441A-BF2D-0245D08CD588}" srcOrd="0" destOrd="0" presId="urn:microsoft.com/office/officeart/2005/8/layout/hChevron3"/>
    <dgm:cxn modelId="{FD8BB27F-0CBC-4F2C-8841-654445ED19C4}" type="presParOf" srcId="{56AB0BA5-4FC3-4A4F-9820-AD21555E0C6D}" destId="{ED89ECA0-7DDD-4089-97CF-67F1C463F60C}" srcOrd="0" destOrd="0" presId="urn:microsoft.com/office/officeart/2005/8/layout/hChevron3"/>
    <dgm:cxn modelId="{18CCA546-4D6D-4E07-B66F-1DEB1E220EE9}" type="presParOf" srcId="{56AB0BA5-4FC3-4A4F-9820-AD21555E0C6D}" destId="{3855A74D-5364-41EB-BB6A-8ACCF7C73A91}" srcOrd="1" destOrd="0" presId="urn:microsoft.com/office/officeart/2005/8/layout/hChevron3"/>
    <dgm:cxn modelId="{4D041420-8838-424F-BF1B-5F7A2EE720B9}" type="presParOf" srcId="{56AB0BA5-4FC3-4A4F-9820-AD21555E0C6D}" destId="{0A9D468B-7581-4D78-B0C0-218BFD506471}" srcOrd="2" destOrd="0" presId="urn:microsoft.com/office/officeart/2005/8/layout/hChevron3"/>
    <dgm:cxn modelId="{96D87BF3-0939-4FB4-B818-E770BCDB230F}" type="presParOf" srcId="{56AB0BA5-4FC3-4A4F-9820-AD21555E0C6D}" destId="{16CCD80C-4163-4119-8E52-101A70A51D13}" srcOrd="3" destOrd="0" presId="urn:microsoft.com/office/officeart/2005/8/layout/hChevron3"/>
    <dgm:cxn modelId="{783A8947-9D94-4385-8829-6038496B0382}" type="presParOf" srcId="{56AB0BA5-4FC3-4A4F-9820-AD21555E0C6D}" destId="{438907BE-BE6B-441A-BF2D-0245D08CD588}" srcOrd="4" destOrd="0" presId="urn:microsoft.com/office/officeart/2005/8/layout/hChevron3"/>
    <dgm:cxn modelId="{B1E1A3C1-F421-45E9-ABE4-772AE6F8BD8E}" type="presParOf" srcId="{56AB0BA5-4FC3-4A4F-9820-AD21555E0C6D}" destId="{01137755-23A4-42DB-A8D7-F32B9B0CD44D}" srcOrd="5" destOrd="0" presId="urn:microsoft.com/office/officeart/2005/8/layout/hChevron3"/>
    <dgm:cxn modelId="{FD171D00-021B-43C6-B35B-6FC0A7591490}" type="presParOf" srcId="{56AB0BA5-4FC3-4A4F-9820-AD21555E0C6D}" destId="{75475B13-6D5B-48F6-8DF1-29270E9A0D6C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89ECA0-7DDD-4089-97CF-67F1C463F60C}">
      <dsp:nvSpPr>
        <dsp:cNvPr id="0" name=""/>
        <dsp:cNvSpPr/>
      </dsp:nvSpPr>
      <dsp:spPr>
        <a:xfrm>
          <a:off x="5116" y="449249"/>
          <a:ext cx="2263698" cy="90170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400" kern="1200" dirty="0" smtClean="0"/>
            <a:t>A Long Term Memory that captures data from each class.</a:t>
          </a:r>
          <a:endParaRPr lang="en-US" sz="1400" kern="1200" dirty="0"/>
        </a:p>
      </dsp:txBody>
      <dsp:txXfrm>
        <a:off x="5116" y="449249"/>
        <a:ext cx="2038273" cy="901701"/>
      </dsp:txXfrm>
    </dsp:sp>
    <dsp:sp modelId="{0A9D468B-7581-4D78-B0C0-218BFD506471}">
      <dsp:nvSpPr>
        <dsp:cNvPr id="0" name=""/>
        <dsp:cNvSpPr/>
      </dsp:nvSpPr>
      <dsp:spPr>
        <a:xfrm>
          <a:off x="1817964" y="300018"/>
          <a:ext cx="3212784" cy="12001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400" kern="1200" dirty="0" smtClean="0"/>
            <a:t>Swarm of incremental classifiers guided by a dynamic particle swarm optimization algorithm</a:t>
          </a:r>
          <a:endParaRPr lang="en-US" sz="1400" kern="1200" dirty="0"/>
        </a:p>
      </dsp:txBody>
      <dsp:txXfrm>
        <a:off x="2418046" y="300018"/>
        <a:ext cx="2012620" cy="1200164"/>
      </dsp:txXfrm>
    </dsp:sp>
    <dsp:sp modelId="{438907BE-BE6B-441A-BF2D-0245D08CD588}">
      <dsp:nvSpPr>
        <dsp:cNvPr id="0" name=""/>
        <dsp:cNvSpPr/>
      </dsp:nvSpPr>
      <dsp:spPr>
        <a:xfrm>
          <a:off x="4579898" y="449249"/>
          <a:ext cx="2576070" cy="90170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400" kern="1200" dirty="0" smtClean="0"/>
            <a:t>An archive that selects non-dominated classifiers</a:t>
          </a:r>
          <a:endParaRPr lang="en-US" sz="1400" kern="1200" dirty="0"/>
        </a:p>
      </dsp:txBody>
      <dsp:txXfrm>
        <a:off x="5030749" y="449249"/>
        <a:ext cx="1674369" cy="901701"/>
      </dsp:txXfrm>
    </dsp:sp>
    <dsp:sp modelId="{75475B13-6D5B-48F6-8DF1-29270E9A0D6C}">
      <dsp:nvSpPr>
        <dsp:cNvPr id="0" name=""/>
        <dsp:cNvSpPr/>
      </dsp:nvSpPr>
      <dsp:spPr>
        <a:xfrm>
          <a:off x="6705118" y="449249"/>
          <a:ext cx="2254253" cy="90170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400" kern="1200" dirty="0" smtClean="0"/>
            <a:t>An ensemble selection and fusion module</a:t>
          </a:r>
          <a:endParaRPr lang="en-CA" sz="1400" kern="1200" dirty="0"/>
        </a:p>
      </dsp:txBody>
      <dsp:txXfrm>
        <a:off x="7155969" y="449249"/>
        <a:ext cx="1352552" cy="9017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9104C168-A584-4B1A-86CE-9127E153C543}" type="datetimeFigureOut">
              <a:rPr lang="en-CA" smtClean="0"/>
              <a:pPr/>
              <a:t>18/07/2012</a:t>
            </a:fld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FE8C36EE-1464-4CD6-B30B-3659E04792C0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47619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7B43982B-D3B2-433A-807F-5937BEB6680E}" type="datetimeFigureOut">
              <a:rPr lang="en-CA" smtClean="0"/>
              <a:pPr/>
              <a:t>18/07/2012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768350"/>
            <a:ext cx="613727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61E097D0-D747-4AFE-8D79-53F949252CB3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8678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81013" y="768350"/>
            <a:ext cx="6137275" cy="3836988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097D0-D747-4AFE-8D79-53F949252CB3}" type="slidenum">
              <a:rPr lang="en-CA" smtClean="0"/>
              <a:pPr/>
              <a:t>12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en-CA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A9D3D-33C0-4D28-A27D-D08888C90A68}" type="datetime1">
              <a:rPr lang="en-CA" smtClean="0"/>
              <a:pPr/>
              <a:t>18/07/2012</a:t>
            </a:fld>
            <a:endParaRPr lang="en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45263-2460-44CA-B109-9ADE29496025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A5930-50B8-4142-90C2-3633236499D3}" type="datetime1">
              <a:rPr lang="en-CA" smtClean="0"/>
              <a:pPr/>
              <a:t>18/07/2012</a:t>
            </a:fld>
            <a:endParaRPr lang="en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45263-2460-44CA-B109-9ADE29496025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en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F8857-F789-4A59-B5F7-A910A2737A3A}" type="datetime1">
              <a:rPr lang="en-CA" smtClean="0"/>
              <a:pPr/>
              <a:t>18/07/2012</a:t>
            </a:fld>
            <a:endParaRPr lang="en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45263-2460-44CA-B109-9ADE29496025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81236"/>
            <a:ext cx="8229600" cy="540060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77313"/>
            <a:ext cx="8229600" cy="4200467"/>
          </a:xfrm>
        </p:spPr>
        <p:txBody>
          <a:bodyPr/>
          <a:lstStyle>
            <a:lvl2pPr>
              <a:buFont typeface="Wingdings" pitchFamily="2" charset="2"/>
              <a:buChar char="§"/>
              <a:defRPr/>
            </a:lvl2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CA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AFE7A-7E5E-4163-BF17-6E145858E197}" type="datetime1">
              <a:rPr lang="en-CA" smtClean="0"/>
              <a:pPr/>
              <a:t>18/07/2012</a:t>
            </a:fld>
            <a:endParaRPr lang="en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388424" y="5161756"/>
            <a:ext cx="648072" cy="277213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32D45263-2460-44CA-B109-9ADE29496025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en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646B9-4234-45B7-B406-E49729EEBE6C}" type="datetime1">
              <a:rPr lang="en-CA" smtClean="0"/>
              <a:pPr/>
              <a:t>18/07/2012</a:t>
            </a:fld>
            <a:endParaRPr lang="en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45263-2460-44CA-B109-9ADE29496025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CA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CA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A8B3F-4EEB-4E1F-92AB-C49838E05F87}" type="datetime1">
              <a:rPr lang="en-CA" smtClean="0"/>
              <a:pPr/>
              <a:t>18/07/2012</a:t>
            </a:fld>
            <a:endParaRPr lang="en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45263-2460-44CA-B109-9ADE29496025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en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CA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CA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3462E-CAE8-4282-8E8B-FE6EBCA4FC93}" type="datetime1">
              <a:rPr lang="en-CA" smtClean="0"/>
              <a:pPr/>
              <a:t>18/07/2012</a:t>
            </a:fld>
            <a:endParaRPr lang="en-CA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45263-2460-44CA-B109-9ADE29496025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00C1-F6D2-4FE7-B33B-F9ACA4C71DB4}" type="datetime1">
              <a:rPr lang="en-CA" smtClean="0"/>
              <a:pPr/>
              <a:t>18/07/2012</a:t>
            </a:fld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45263-2460-44CA-B109-9ADE29496025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41F4E-9256-4A9E-8795-BEDEE1A9B67A}" type="datetime1">
              <a:rPr lang="en-CA" smtClean="0"/>
              <a:pPr/>
              <a:t>18/07/2012</a:t>
            </a:fld>
            <a:endParaRPr lang="en-CA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45263-2460-44CA-B109-9ADE29496025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A6ADE-DEE4-410D-89D8-754305B4F586}" type="datetime1">
              <a:rPr lang="en-CA" smtClean="0"/>
              <a:pPr/>
              <a:t>18/07/2012</a:t>
            </a:fld>
            <a:endParaRPr lang="en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45263-2460-44CA-B109-9ADE29496025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en-CA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53095-A2BB-4F9E-9C30-505D1BF3FCEA}" type="datetime1">
              <a:rPr lang="en-CA" smtClean="0"/>
              <a:pPr/>
              <a:t>18/07/2012</a:t>
            </a:fld>
            <a:endParaRPr lang="en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45263-2460-44CA-B109-9ADE29496025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457233"/>
            <a:ext cx="8229600" cy="540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Cliquez pour modifier le style du titre</a:t>
            </a:r>
            <a:endParaRPr lang="en-CA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177314"/>
            <a:ext cx="8229600" cy="3927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96087-3DF8-4FF4-BEB5-914F055DE0DA}" type="datetime1">
              <a:rPr lang="en-CA" smtClean="0"/>
              <a:pPr/>
              <a:t>18/07/2012</a:t>
            </a:fld>
            <a:endParaRPr lang="en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D45263-2460-44CA-B109-9ADE29496025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8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6" name="Image 5" descr="Girl_with_a_Pearl_Earrin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000" dirty="0" smtClean="0"/>
              <a:t>Heterogeneous ensemble generation and selection</a:t>
            </a:r>
            <a:endParaRPr lang="en-CA" sz="3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45263-2460-44CA-B109-9ADE29496025}" type="slidenum">
              <a:rPr lang="en-CA" smtClean="0"/>
              <a:pPr/>
              <a:t>10</a:t>
            </a:fld>
            <a:endParaRPr lang="en-CA" dirty="0"/>
          </a:p>
        </p:txBody>
      </p:sp>
      <p:graphicFrame>
        <p:nvGraphicFramePr>
          <p:cNvPr id="23555" name="Object 3"/>
          <p:cNvGraphicFramePr>
            <a:graphicFrameLocks noChangeAspect="1"/>
          </p:cNvGraphicFramePr>
          <p:nvPr/>
        </p:nvGraphicFramePr>
        <p:xfrm>
          <a:off x="1331641" y="1057300"/>
          <a:ext cx="6480719" cy="4286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7" name="Visio" r:id="rId3" imgW="6504648" imgH="4226128" progId="Visio.Drawing.11">
                  <p:embed/>
                </p:oleObj>
              </mc:Choice>
              <mc:Fallback>
                <p:oleObj name="Visio" r:id="rId3" imgW="6504648" imgH="4226128" progId="Visio.Drawing.11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1" y="1057300"/>
                        <a:ext cx="6480719" cy="42862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654" name="Object 6"/>
          <p:cNvGraphicFramePr>
            <a:graphicFrameLocks noChangeAspect="1"/>
          </p:cNvGraphicFramePr>
          <p:nvPr/>
        </p:nvGraphicFramePr>
        <p:xfrm>
          <a:off x="107503" y="1057300"/>
          <a:ext cx="8928993" cy="43204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6" name="Visio" r:id="rId3" imgW="5794680" imgH="3028730" progId="Visio.Drawing.11">
                  <p:embed/>
                </p:oleObj>
              </mc:Choice>
              <mc:Fallback>
                <p:oleObj name="Visio" r:id="rId3" imgW="5794680" imgH="3028730" progId="Visio.Drawing.11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03" y="1057300"/>
                        <a:ext cx="8928993" cy="43204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Study relationship between ...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45263-2460-44CA-B109-9ADE29496025}" type="slidenum">
              <a:rPr lang="en-CA" smtClean="0"/>
              <a:pPr/>
              <a:t>11</a:t>
            </a:fld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 smtClean="0"/>
              <a:t>1. </a:t>
            </a:r>
            <a:r>
              <a:rPr lang="en-CA" dirty="0" smtClean="0"/>
              <a:t>Adaptation = dynamic optimization problem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45263-2460-44CA-B109-9ADE29496025}" type="slidenum">
              <a:rPr lang="en-CA" smtClean="0"/>
              <a:pPr/>
              <a:t>12</a:t>
            </a:fld>
            <a:endParaRPr lang="en-CA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1118836"/>
            <a:ext cx="5760640" cy="437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b="1" dirty="0" smtClean="0"/>
              <a:t>2.</a:t>
            </a:r>
            <a:r>
              <a:rPr lang="en-US" sz="3000" dirty="0" smtClean="0"/>
              <a:t> Long term memory: </a:t>
            </a:r>
            <a:br>
              <a:rPr lang="en-US" sz="3000" dirty="0" smtClean="0"/>
            </a:br>
            <a:r>
              <a:rPr lang="en-US" sz="3000" dirty="0" smtClean="0"/>
              <a:t>store data from all classes during incremental learning.</a:t>
            </a:r>
            <a:endParaRPr lang="en-US" sz="3000" dirty="0"/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07" y="1417339"/>
            <a:ext cx="8964489" cy="3096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1115616" y="3001515"/>
            <a:ext cx="3528392" cy="780087"/>
          </a:xfrm>
          <a:prstGeom prst="rect">
            <a:avLst/>
          </a:prstGeom>
          <a:noFill/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3059832" y="1417339"/>
            <a:ext cx="3600400" cy="300033"/>
          </a:xfrm>
          <a:prstGeom prst="rect">
            <a:avLst/>
          </a:prstGeom>
          <a:noFill/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ZoneTexte 8"/>
          <p:cNvSpPr txBox="1"/>
          <p:nvPr/>
        </p:nvSpPr>
        <p:spPr>
          <a:xfrm>
            <a:off x="467544" y="4618791"/>
            <a:ext cx="8280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Otherwise, optimization at a time </a:t>
            </a:r>
            <a:r>
              <a:rPr lang="en-US" sz="2400" i="1" dirty="0" smtClean="0"/>
              <a:t>t</a:t>
            </a:r>
            <a:r>
              <a:rPr lang="en-US" sz="2400" dirty="0" smtClean="0"/>
              <a:t> is performed </a:t>
            </a:r>
            <a:r>
              <a:rPr lang="en-US" sz="2400" b="1" dirty="0" smtClean="0"/>
              <a:t>only </a:t>
            </a:r>
            <a:r>
              <a:rPr lang="en-US" sz="2400" dirty="0" smtClean="0"/>
              <a:t>according to the current class.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45263-2460-44CA-B109-9ADE29496025}" type="slidenum">
              <a:rPr lang="en-CA" smtClean="0"/>
              <a:pPr/>
              <a:t>13</a:t>
            </a:fld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 smtClean="0"/>
              <a:t>3. </a:t>
            </a:r>
            <a:r>
              <a:rPr lang="en-CA" dirty="0" smtClean="0"/>
              <a:t>Diversity in the </a:t>
            </a:r>
            <a:r>
              <a:rPr lang="en-CA" b="1" dirty="0" smtClean="0"/>
              <a:t>optimization</a:t>
            </a:r>
            <a:r>
              <a:rPr lang="en-CA" dirty="0" smtClean="0"/>
              <a:t> environment  </a:t>
            </a:r>
            <a:r>
              <a:rPr lang="en-US" b="1" dirty="0" smtClean="0"/>
              <a:t>∝</a:t>
            </a:r>
            <a:r>
              <a:rPr lang="en-CA" dirty="0" smtClean="0"/>
              <a:t>  diversity in the </a:t>
            </a:r>
            <a:r>
              <a:rPr lang="en-CA" b="1" dirty="0" smtClean="0"/>
              <a:t>classification</a:t>
            </a:r>
            <a:r>
              <a:rPr lang="en-CA" dirty="0" smtClean="0"/>
              <a:t> environment. 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45263-2460-44CA-B109-9ADE29496025}" type="slidenum">
              <a:rPr lang="en-CA" smtClean="0"/>
              <a:pPr/>
              <a:t>14</a:t>
            </a:fld>
            <a:endParaRPr lang="en-CA" dirty="0"/>
          </a:p>
        </p:txBody>
      </p:sp>
      <p:pic>
        <p:nvPicPr>
          <p:cNvPr id="28673" name="Picture 1" descr="C:\Documents and Settings\Hellboy\Bureau\fig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1011" y="1754953"/>
            <a:ext cx="3722957" cy="3694835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323528" y="1201316"/>
            <a:ext cx="4248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Experiment</a:t>
            </a:r>
            <a:endParaRPr lang="en-US" sz="3200" dirty="0"/>
          </a:p>
        </p:txBody>
      </p:sp>
      <p:sp>
        <p:nvSpPr>
          <p:cNvPr id="7" name="ZoneTexte 6"/>
          <p:cNvSpPr txBox="1"/>
          <p:nvPr/>
        </p:nvSpPr>
        <p:spPr>
          <a:xfrm>
            <a:off x="4572000" y="1201316"/>
            <a:ext cx="4248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Result</a:t>
            </a:r>
            <a:endParaRPr lang="en-US" sz="3200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2374401"/>
            <a:ext cx="4246115" cy="2427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Optimization problem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What we know</a:t>
            </a:r>
          </a:p>
          <a:p>
            <a:pPr lvl="1"/>
            <a:r>
              <a:rPr lang="en-US" dirty="0" smtClean="0"/>
              <a:t>Dynamic optimization problem (</a:t>
            </a:r>
            <a:r>
              <a:rPr lang="en-US" b="1" dirty="0" smtClean="0"/>
              <a:t>Chapter 1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Diversity in the optimization environment  </a:t>
            </a:r>
            <a:r>
              <a:rPr lang="en-US" b="1" dirty="0" smtClean="0"/>
              <a:t>∝</a:t>
            </a:r>
          </a:p>
          <a:p>
            <a:pPr lvl="1">
              <a:buNone/>
            </a:pPr>
            <a:r>
              <a:rPr lang="en-US" b="1" dirty="0" smtClean="0"/>
              <a:t>	</a:t>
            </a:r>
            <a:r>
              <a:rPr lang="en-US" dirty="0" smtClean="0"/>
              <a:t>diversity in the classification environment. (</a:t>
            </a:r>
            <a:r>
              <a:rPr lang="en-US" b="1" dirty="0" smtClean="0"/>
              <a:t>Chapter 2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What we need</a:t>
            </a:r>
          </a:p>
          <a:p>
            <a:pPr lvl="1"/>
            <a:r>
              <a:rPr lang="en-US" dirty="0" smtClean="0"/>
              <a:t>Minimize error rate</a:t>
            </a:r>
          </a:p>
          <a:p>
            <a:pPr lvl="1"/>
            <a:r>
              <a:rPr lang="en-US" dirty="0" smtClean="0"/>
              <a:t>Minimize fuzzy ARTMAP network size (computational cost).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45263-2460-44CA-B109-9ADE29496025}" type="slidenum">
              <a:rPr lang="en-CA" smtClean="0"/>
              <a:pPr/>
              <a:t>15</a:t>
            </a:fld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Multi-objective optimization problem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3997627"/>
            <a:ext cx="8229600" cy="13801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en-CA" sz="9600" dirty="0" smtClean="0"/>
              <a:t>Go there!</a:t>
            </a:r>
            <a:endParaRPr lang="en-CA" sz="9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45263-2460-44CA-B109-9ADE29496025}" type="slidenum">
              <a:rPr lang="en-CA" smtClean="0"/>
              <a:pPr/>
              <a:t>16</a:t>
            </a:fld>
            <a:endParaRPr lang="en-CA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201316"/>
            <a:ext cx="3752386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42316" y="1201316"/>
            <a:ext cx="4434140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lèche droite 9"/>
          <p:cNvSpPr/>
          <p:nvPr/>
        </p:nvSpPr>
        <p:spPr>
          <a:xfrm rot="9290377">
            <a:off x="1673195" y="1973276"/>
            <a:ext cx="2098441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èche droite 10"/>
          <p:cNvSpPr/>
          <p:nvPr/>
        </p:nvSpPr>
        <p:spPr>
          <a:xfrm rot="9075025">
            <a:off x="5499379" y="1258264"/>
            <a:ext cx="1020185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èche droite 11"/>
          <p:cNvSpPr/>
          <p:nvPr/>
        </p:nvSpPr>
        <p:spPr>
          <a:xfrm rot="7214557">
            <a:off x="7492706" y="2470650"/>
            <a:ext cx="954717" cy="864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èche droite 12"/>
          <p:cNvSpPr/>
          <p:nvPr/>
        </p:nvSpPr>
        <p:spPr>
          <a:xfrm rot="7818355">
            <a:off x="6471058" y="1933358"/>
            <a:ext cx="619053" cy="864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Specification for ensembles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4441676"/>
            <a:ext cx="8229600" cy="1080120"/>
          </a:xfrm>
        </p:spPr>
        <p:txBody>
          <a:bodyPr>
            <a:normAutofit fontScale="70000" lnSpcReduction="20000"/>
          </a:bodyPr>
          <a:lstStyle/>
          <a:p>
            <a:r>
              <a:rPr lang="fr-CA" sz="3400" dirty="0" err="1" smtClean="0"/>
              <a:t>Detect</a:t>
            </a:r>
            <a:r>
              <a:rPr lang="fr-CA" sz="3400" dirty="0" smtClean="0"/>
              <a:t> </a:t>
            </a:r>
            <a:r>
              <a:rPr lang="fr-CA" sz="3400" b="1" dirty="0" smtClean="0"/>
              <a:t>local</a:t>
            </a:r>
            <a:r>
              <a:rPr lang="fr-CA" sz="3400" dirty="0" smtClean="0"/>
              <a:t> Pareto front</a:t>
            </a:r>
          </a:p>
          <a:p>
            <a:pPr lvl="1"/>
            <a:r>
              <a:rPr lang="fr-CA" sz="3000" dirty="0" err="1" smtClean="0"/>
              <a:t>Detect</a:t>
            </a:r>
            <a:r>
              <a:rPr lang="fr-CA" sz="3000" dirty="0" smtClean="0"/>
              <a:t> local optima</a:t>
            </a:r>
          </a:p>
          <a:p>
            <a:pPr lvl="1"/>
            <a:r>
              <a:rPr lang="fr-CA" sz="3000" dirty="0" err="1" smtClean="0"/>
              <a:t>Detect</a:t>
            </a:r>
            <a:r>
              <a:rPr lang="fr-CA" sz="3000" dirty="0" smtClean="0"/>
              <a:t> solutions </a:t>
            </a:r>
            <a:r>
              <a:rPr lang="en-US" sz="3000" dirty="0" smtClean="0"/>
              <a:t>between</a:t>
            </a:r>
            <a:r>
              <a:rPr lang="fr-CA" sz="3000" dirty="0" smtClean="0"/>
              <a:t> the local optima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45263-2460-44CA-B109-9ADE29496025}" type="slidenum">
              <a:rPr lang="en-CA" smtClean="0"/>
              <a:pPr/>
              <a:t>17</a:t>
            </a:fld>
            <a:endParaRPr lang="en-CA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775" y="1477347"/>
            <a:ext cx="9040729" cy="2964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985292"/>
            <a:ext cx="6429375" cy="500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Specification for ensembles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4441676"/>
            <a:ext cx="8229600" cy="936104"/>
          </a:xfrm>
        </p:spPr>
        <p:txBody>
          <a:bodyPr>
            <a:normAutofit fontScale="92500" lnSpcReduction="10000"/>
          </a:bodyPr>
          <a:lstStyle/>
          <a:p>
            <a:r>
              <a:rPr lang="en-CA" dirty="0" smtClean="0"/>
              <a:t>… and follow everything in a dynamic optimization environment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45263-2460-44CA-B109-9ADE29496025}" type="slidenum">
              <a:rPr lang="en-CA" smtClean="0"/>
              <a:pPr/>
              <a:t>18</a:t>
            </a:fld>
            <a:endParaRPr lang="en-CA" dirty="0"/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08" y="1537354"/>
            <a:ext cx="8953064" cy="2832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985292"/>
            <a:ext cx="6429375" cy="4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Connecteur droit avec flèche 28"/>
          <p:cNvCxnSpPr/>
          <p:nvPr/>
        </p:nvCxnSpPr>
        <p:spPr>
          <a:xfrm flipV="1">
            <a:off x="3131840" y="4297660"/>
            <a:ext cx="2448272" cy="720080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Particle swarm optimization</a:t>
            </a:r>
            <a:endParaRPr lang="en-CA" dirty="0"/>
          </a:p>
        </p:txBody>
      </p:sp>
      <p:pic>
        <p:nvPicPr>
          <p:cNvPr id="3584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970943"/>
            <a:ext cx="8640960" cy="958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45263-2460-44CA-B109-9ADE29496025}" type="slidenum">
              <a:rPr lang="en-CA" smtClean="0"/>
              <a:pPr/>
              <a:t>19</a:t>
            </a:fld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37320"/>
            <a:ext cx="8229600" cy="414046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CA" sz="2800" b="1" dirty="0" smtClean="0"/>
              <a:t>Equation</a:t>
            </a:r>
          </a:p>
          <a:p>
            <a:pPr algn="ctr">
              <a:buNone/>
            </a:pPr>
            <a:endParaRPr lang="en-CA" sz="2800" b="1" dirty="0" smtClean="0"/>
          </a:p>
          <a:p>
            <a:pPr algn="ctr">
              <a:buNone/>
            </a:pPr>
            <a:endParaRPr lang="en-CA" sz="2800" b="1" dirty="0" smtClean="0"/>
          </a:p>
          <a:p>
            <a:pPr algn="ctr">
              <a:buNone/>
            </a:pPr>
            <a:endParaRPr lang="en-CA" sz="2800" b="1" dirty="0" smtClean="0"/>
          </a:p>
          <a:p>
            <a:pPr algn="ctr">
              <a:buNone/>
            </a:pPr>
            <a:endParaRPr lang="en-CA" sz="1000" b="1" dirty="0" smtClean="0"/>
          </a:p>
          <a:p>
            <a:pPr algn="ctr">
              <a:buNone/>
            </a:pPr>
            <a:r>
              <a:rPr lang="en-CA" sz="2800" b="1" dirty="0" smtClean="0"/>
              <a:t>Illustration</a:t>
            </a:r>
            <a:endParaRPr lang="en-CA" sz="2800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691680" y="2569467"/>
            <a:ext cx="244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 smtClean="0"/>
              <a:t>Initial position</a:t>
            </a:r>
            <a:endParaRPr lang="en-US" sz="2800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1763688" y="2197426"/>
            <a:ext cx="648072" cy="444050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à coins arrondis 8"/>
          <p:cNvSpPr/>
          <p:nvPr/>
        </p:nvSpPr>
        <p:spPr>
          <a:xfrm>
            <a:off x="2843808" y="2197426"/>
            <a:ext cx="2808312" cy="444050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/>
          <p:cNvSpPr txBox="1"/>
          <p:nvPr/>
        </p:nvSpPr>
        <p:spPr>
          <a:xfrm>
            <a:off x="5940152" y="2857499"/>
            <a:ext cx="309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 smtClean="0"/>
              <a:t>A </a:t>
            </a:r>
            <a:r>
              <a:rPr lang="en-US" sz="2800" dirty="0" smtClean="0"/>
              <a:t>sum</a:t>
            </a:r>
            <a:r>
              <a:rPr lang="fr-CA" sz="2800" dirty="0" smtClean="0"/>
              <a:t> of influences</a:t>
            </a:r>
            <a:endParaRPr lang="en-US" sz="28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2771800" y="1705372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Inertia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107504" y="1705372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 smtClean="0"/>
              <a:t>Final position</a:t>
            </a:r>
            <a:endParaRPr lang="en-US" sz="2800" dirty="0"/>
          </a:p>
        </p:txBody>
      </p:sp>
      <p:sp>
        <p:nvSpPr>
          <p:cNvPr id="14" name="Rectangle à coins arrondis 13"/>
          <p:cNvSpPr/>
          <p:nvPr/>
        </p:nvSpPr>
        <p:spPr>
          <a:xfrm>
            <a:off x="179512" y="2197426"/>
            <a:ext cx="1296144" cy="44405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à coins arrondis 14"/>
          <p:cNvSpPr/>
          <p:nvPr/>
        </p:nvSpPr>
        <p:spPr>
          <a:xfrm>
            <a:off x="6012160" y="1941430"/>
            <a:ext cx="2952328" cy="988078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eur droit avec flèche 18"/>
          <p:cNvCxnSpPr/>
          <p:nvPr/>
        </p:nvCxnSpPr>
        <p:spPr>
          <a:xfrm flipV="1">
            <a:off x="3131840" y="4297660"/>
            <a:ext cx="144016" cy="720080"/>
          </a:xfrm>
          <a:prstGeom prst="straightConnector1">
            <a:avLst/>
          </a:prstGeom>
          <a:ln w="508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3131840" y="5017740"/>
            <a:ext cx="4032448" cy="240027"/>
          </a:xfrm>
          <a:prstGeom prst="straightConnector1">
            <a:avLst/>
          </a:prstGeom>
          <a:ln w="508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 flipH="1" flipV="1">
            <a:off x="2195736" y="4657700"/>
            <a:ext cx="936104" cy="360040"/>
          </a:xfrm>
          <a:prstGeom prst="straightConnector1">
            <a:avLst/>
          </a:prstGeom>
          <a:ln w="508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/>
          <p:cNvSpPr/>
          <p:nvPr/>
        </p:nvSpPr>
        <p:spPr>
          <a:xfrm>
            <a:off x="5652120" y="4081636"/>
            <a:ext cx="288032" cy="28803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/>
          <p:cNvSpPr/>
          <p:nvPr/>
        </p:nvSpPr>
        <p:spPr>
          <a:xfrm>
            <a:off x="2987824" y="4873724"/>
            <a:ext cx="288032" cy="28803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 smtClean="0"/>
              <a:t>Jean-François Connolly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77313"/>
            <a:ext cx="8229600" cy="426047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en-CA" sz="2800" dirty="0" smtClean="0"/>
              <a:t>Adapting heterogeneous ensembles with particle swarm optimization for video face recognition</a:t>
            </a:r>
          </a:p>
          <a:p>
            <a:pPr algn="ctr">
              <a:buNone/>
            </a:pPr>
            <a:endParaRPr lang="en-CA" sz="2400" dirty="0" smtClean="0"/>
          </a:p>
          <a:p>
            <a:pPr algn="ctr">
              <a:buNone/>
            </a:pPr>
            <a:endParaRPr lang="en-CA" sz="2400" dirty="0" smtClean="0"/>
          </a:p>
          <a:p>
            <a:pPr algn="ctr">
              <a:buNone/>
            </a:pPr>
            <a:r>
              <a:rPr lang="en-CA" sz="2000" dirty="0" smtClean="0"/>
              <a:t>Under the direction of </a:t>
            </a:r>
          </a:p>
          <a:p>
            <a:pPr algn="ctr">
              <a:buNone/>
            </a:pPr>
            <a:r>
              <a:rPr lang="en-CA" sz="2400" b="1" dirty="0" smtClean="0"/>
              <a:t>Prof. </a:t>
            </a:r>
            <a:r>
              <a:rPr lang="en-CA" sz="2400" b="1" dirty="0" err="1" smtClean="0"/>
              <a:t>Éric</a:t>
            </a:r>
            <a:r>
              <a:rPr lang="en-CA" sz="2400" b="1" dirty="0" smtClean="0"/>
              <a:t> Granger, Ph. D.</a:t>
            </a:r>
          </a:p>
          <a:p>
            <a:pPr algn="ctr">
              <a:buNone/>
            </a:pPr>
            <a:r>
              <a:rPr lang="en-CA" sz="2400" b="1" dirty="0" smtClean="0"/>
              <a:t>Prof. Robert </a:t>
            </a:r>
            <a:r>
              <a:rPr lang="en-CA" sz="2400" b="1" dirty="0" err="1" smtClean="0"/>
              <a:t>Sabourin</a:t>
            </a:r>
            <a:r>
              <a:rPr lang="en-CA" sz="2400" b="1" dirty="0" smtClean="0"/>
              <a:t>, Ph. D.</a:t>
            </a:r>
          </a:p>
          <a:p>
            <a:pPr algn="ctr">
              <a:buNone/>
            </a:pPr>
            <a:endParaRPr lang="en-CA" sz="1000" b="1" dirty="0" smtClean="0"/>
          </a:p>
          <a:p>
            <a:pPr algn="ctr">
              <a:buNone/>
            </a:pPr>
            <a:endParaRPr lang="en-CA" sz="1000" b="1" dirty="0"/>
          </a:p>
          <a:p>
            <a:pPr algn="ctr">
              <a:buNone/>
            </a:pPr>
            <a:endParaRPr lang="en-CA" sz="1000" b="1" dirty="0"/>
          </a:p>
          <a:p>
            <a:pPr algn="ctr">
              <a:buNone/>
            </a:pPr>
            <a:r>
              <a:rPr lang="en-CA" sz="2400" dirty="0" smtClean="0"/>
              <a:t>____  </a:t>
            </a:r>
            <a:r>
              <a:rPr lang="en-CA" sz="2400" dirty="0" err="1" smtClean="0"/>
              <a:t>École</a:t>
            </a:r>
            <a:r>
              <a:rPr lang="en-CA" sz="2400" dirty="0" smtClean="0"/>
              <a:t> de </a:t>
            </a:r>
            <a:r>
              <a:rPr lang="en-CA" sz="2400" dirty="0" err="1" smtClean="0"/>
              <a:t>technologie</a:t>
            </a:r>
            <a:r>
              <a:rPr lang="en-CA" sz="2400" dirty="0" smtClean="0"/>
              <a:t> </a:t>
            </a:r>
            <a:r>
              <a:rPr lang="en-CA" sz="2400" dirty="0" err="1" smtClean="0"/>
              <a:t>supérieure</a:t>
            </a:r>
            <a:endParaRPr lang="en-CA" sz="2400" dirty="0" smtClean="0"/>
          </a:p>
          <a:p>
            <a:pPr algn="ctr">
              <a:buNone/>
            </a:pPr>
            <a:r>
              <a:rPr lang="en-CA" sz="2000" dirty="0" smtClean="0"/>
              <a:t>__________ Laboratoire d’imagerie, de vision et d’intelligence artificielle</a:t>
            </a:r>
            <a:endParaRPr lang="en-CA" sz="2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45263-2460-44CA-B109-9ADE29496025}" type="slidenum">
              <a:rPr lang="en-CA" sz="1800" smtClean="0"/>
              <a:pPr/>
              <a:t>2</a:t>
            </a:fld>
            <a:endParaRPr lang="en-CA" sz="18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4369668"/>
            <a:ext cx="792088" cy="443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C:\Users\laurence\Desktop\Soutenance\logo_ac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4866729"/>
            <a:ext cx="1368152" cy="3890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Aggregated dynamical niching</a:t>
            </a:r>
            <a:br>
              <a:rPr lang="en-CA" dirty="0" smtClean="0"/>
            </a:br>
            <a:r>
              <a:rPr lang="en-CA" dirty="0" smtClean="0"/>
              <a:t>particle swarm optimization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4585692"/>
            <a:ext cx="8229600" cy="93610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Cognitive influence: </a:t>
            </a:r>
            <a:r>
              <a:rPr lang="en-US" b="1" dirty="0" smtClean="0"/>
              <a:t>personal</a:t>
            </a:r>
            <a:r>
              <a:rPr lang="en-US" dirty="0" smtClean="0"/>
              <a:t> best position</a:t>
            </a:r>
          </a:p>
          <a:p>
            <a:r>
              <a:rPr lang="en-US" dirty="0" smtClean="0"/>
              <a:t>Social influence: </a:t>
            </a:r>
            <a:r>
              <a:rPr lang="en-US" b="1" dirty="0" smtClean="0"/>
              <a:t>local</a:t>
            </a:r>
            <a:r>
              <a:rPr lang="en-US" dirty="0" smtClean="0"/>
              <a:t> best position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45263-2460-44CA-B109-9ADE29496025}" type="slidenum">
              <a:rPr lang="en-CA" smtClean="0"/>
              <a:pPr/>
              <a:t>20</a:t>
            </a:fld>
            <a:endParaRPr lang="en-CA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2462" y="1537354"/>
            <a:ext cx="8664541" cy="2775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à coins arrondis 9"/>
          <p:cNvSpPr/>
          <p:nvPr/>
        </p:nvSpPr>
        <p:spPr>
          <a:xfrm>
            <a:off x="3419872" y="1477347"/>
            <a:ext cx="3590581" cy="480053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à coins arrondis 10"/>
          <p:cNvSpPr/>
          <p:nvPr/>
        </p:nvSpPr>
        <p:spPr>
          <a:xfrm>
            <a:off x="2195736" y="1477347"/>
            <a:ext cx="844457" cy="480053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à coins arrondis 11"/>
          <p:cNvSpPr/>
          <p:nvPr/>
        </p:nvSpPr>
        <p:spPr>
          <a:xfrm>
            <a:off x="251520" y="1477347"/>
            <a:ext cx="1548172" cy="480053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à coins arrondis 12"/>
          <p:cNvSpPr/>
          <p:nvPr/>
        </p:nvSpPr>
        <p:spPr>
          <a:xfrm>
            <a:off x="2699792" y="2077413"/>
            <a:ext cx="6264696" cy="2460273"/>
          </a:xfrm>
          <a:prstGeom prst="roundRect">
            <a:avLst>
              <a:gd name="adj" fmla="val 7311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With subswarms defined dynamically!</a:t>
            </a:r>
            <a:endParaRPr lang="en-CA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140021"/>
            <a:ext cx="9144000" cy="2877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45263-2460-44CA-B109-9ADE29496025}" type="slidenum">
              <a:rPr lang="en-CA" smtClean="0"/>
              <a:pPr/>
              <a:t>21</a:t>
            </a:fld>
            <a:endParaRPr lang="en-CA" dirty="0"/>
          </a:p>
        </p:txBody>
      </p:sp>
      <p:sp>
        <p:nvSpPr>
          <p:cNvPr id="6" name="ZoneTexte 5"/>
          <p:cNvSpPr txBox="1"/>
          <p:nvPr/>
        </p:nvSpPr>
        <p:spPr>
          <a:xfrm>
            <a:off x="2483768" y="1357334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2400" dirty="0" err="1" smtClean="0"/>
              <a:t>Particles</a:t>
            </a:r>
            <a:endParaRPr lang="en-US" sz="2400" dirty="0"/>
          </a:p>
        </p:txBody>
      </p:sp>
      <p:sp>
        <p:nvSpPr>
          <p:cNvPr id="9" name="ZoneTexte 8"/>
          <p:cNvSpPr txBox="1"/>
          <p:nvPr/>
        </p:nvSpPr>
        <p:spPr>
          <a:xfrm>
            <a:off x="5076056" y="1357334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2400" dirty="0" smtClean="0"/>
              <a:t>Influences</a:t>
            </a:r>
            <a:endParaRPr lang="en-US" sz="2400" dirty="0"/>
          </a:p>
        </p:txBody>
      </p:sp>
      <p:sp>
        <p:nvSpPr>
          <p:cNvPr id="10" name="Ellipse 9"/>
          <p:cNvSpPr/>
          <p:nvPr/>
        </p:nvSpPr>
        <p:spPr>
          <a:xfrm>
            <a:off x="2483768" y="1417340"/>
            <a:ext cx="288032" cy="28803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5076056" y="1417340"/>
            <a:ext cx="288032" cy="288032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Specialized archive and ensemble selection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4597693"/>
            <a:ext cx="8229600" cy="780087"/>
          </a:xfrm>
        </p:spPr>
        <p:txBody>
          <a:bodyPr>
            <a:normAutofit fontScale="85000" lnSpcReduction="20000"/>
          </a:bodyPr>
          <a:lstStyle/>
          <a:p>
            <a:pPr algn="ctr">
              <a:buNone/>
            </a:pPr>
            <a:r>
              <a:rPr lang="en-CA" dirty="0" smtClean="0"/>
              <a:t>2. Additional selection to maximize diversity with a greedy search algorithm (</a:t>
            </a:r>
            <a:r>
              <a:rPr lang="en-CA" b="1" dirty="0" smtClean="0"/>
              <a:t>Chapter 2</a:t>
            </a:r>
            <a:r>
              <a:rPr lang="en-CA" dirty="0" smtClean="0"/>
              <a:t>)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45263-2460-44CA-B109-9ADE29496025}" type="slidenum">
              <a:rPr lang="en-CA" smtClean="0"/>
              <a:pPr/>
              <a:t>22</a:t>
            </a:fld>
            <a:endParaRPr lang="en-CA" dirty="0"/>
          </a:p>
        </p:txBody>
      </p:sp>
      <p:graphicFrame>
        <p:nvGraphicFramePr>
          <p:cNvPr id="34817" name="Object 1"/>
          <p:cNvGraphicFramePr>
            <a:graphicFrameLocks noChangeAspect="1"/>
          </p:cNvGraphicFramePr>
          <p:nvPr/>
        </p:nvGraphicFramePr>
        <p:xfrm>
          <a:off x="134174" y="1117307"/>
          <a:ext cx="8877828" cy="3324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9" name="Visio" r:id="rId3" imgW="3680240" imgH="1556238" progId="Visio.Drawing.11">
                  <p:embed/>
                </p:oleObj>
              </mc:Choice>
              <mc:Fallback>
                <p:oleObj name="Visio" r:id="rId3" imgW="3680240" imgH="1556238" progId="Visio.Drawing.11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174" y="1117307"/>
                        <a:ext cx="8877828" cy="33243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Result in the objective space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45263-2460-44CA-B109-9ADE29496025}" type="slidenum">
              <a:rPr lang="en-CA" smtClean="0"/>
              <a:pPr/>
              <a:t>23</a:t>
            </a:fld>
            <a:endParaRPr lang="en-CA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13541" y="1237320"/>
            <a:ext cx="3189856" cy="2844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09886" y="1237319"/>
            <a:ext cx="2926611" cy="2852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69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3221" y="1237319"/>
            <a:ext cx="3184228" cy="2852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ZoneTexte 11"/>
          <p:cNvSpPr txBox="1"/>
          <p:nvPr/>
        </p:nvSpPr>
        <p:spPr>
          <a:xfrm>
            <a:off x="611560" y="4177647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2400" dirty="0" smtClean="0"/>
              <a:t>Mono-objective </a:t>
            </a:r>
            <a:r>
              <a:rPr lang="fr-CA" sz="2400" dirty="0" err="1" smtClean="0"/>
              <a:t>optimization</a:t>
            </a:r>
            <a:endParaRPr lang="fr-CA" sz="2400" dirty="0" smtClean="0"/>
          </a:p>
          <a:p>
            <a:pPr algn="ctr"/>
            <a:r>
              <a:rPr lang="fr-CA" sz="2400" dirty="0" smtClean="0"/>
              <a:t>(</a:t>
            </a:r>
            <a:r>
              <a:rPr lang="fr-CA" sz="2400" dirty="0" err="1" smtClean="0"/>
              <a:t>accuracy</a:t>
            </a:r>
            <a:r>
              <a:rPr lang="fr-CA" sz="2400" dirty="0" smtClean="0"/>
              <a:t>)</a:t>
            </a:r>
            <a:endParaRPr lang="en-US" sz="2400" dirty="0"/>
          </a:p>
        </p:txBody>
      </p:sp>
      <p:sp>
        <p:nvSpPr>
          <p:cNvPr id="13" name="ZoneTexte 12"/>
          <p:cNvSpPr txBox="1"/>
          <p:nvPr/>
        </p:nvSpPr>
        <p:spPr>
          <a:xfrm>
            <a:off x="3491880" y="4177647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2400" dirty="0" smtClean="0"/>
              <a:t>Classique</a:t>
            </a:r>
            <a:endParaRPr lang="fr-CA" sz="2400" dirty="0" smtClean="0"/>
          </a:p>
          <a:p>
            <a:pPr algn="ctr"/>
            <a:r>
              <a:rPr lang="fr-CA" sz="2400" dirty="0" smtClean="0"/>
              <a:t>Multi-objective </a:t>
            </a:r>
            <a:r>
              <a:rPr lang="fr-CA" sz="2400" dirty="0" err="1" smtClean="0"/>
              <a:t>optimization</a:t>
            </a:r>
            <a:endParaRPr lang="fr-CA" sz="2400" dirty="0" smtClean="0"/>
          </a:p>
        </p:txBody>
      </p:sp>
      <p:sp>
        <p:nvSpPr>
          <p:cNvPr id="14" name="ZoneTexte 13"/>
          <p:cNvSpPr txBox="1"/>
          <p:nvPr/>
        </p:nvSpPr>
        <p:spPr>
          <a:xfrm>
            <a:off x="6300192" y="445300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2400" dirty="0" smtClean="0"/>
              <a:t>ADNPSO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cs typeface="Arial" charset="0"/>
              </a:rPr>
              <a:t>Impact of incremental  learning on accuracy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4597693"/>
            <a:ext cx="8229600" cy="960107"/>
          </a:xfrm>
        </p:spPr>
        <p:txBody>
          <a:bodyPr>
            <a:normAutofit fontScale="92500" lnSpcReduction="10000"/>
          </a:bodyPr>
          <a:lstStyle/>
          <a:p>
            <a:r>
              <a:rPr lang="en-CA" dirty="0" smtClean="0"/>
              <a:t>Video face recognition: several face images are used to performed recognition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45263-2460-44CA-B109-9ADE29496025}" type="slidenum">
              <a:rPr lang="en-CA" smtClean="0"/>
              <a:pPr/>
              <a:t>24</a:t>
            </a:fld>
            <a:endParaRPr lang="en-CA" dirty="0"/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/>
        </p:nvGraphicFramePr>
        <p:xfrm>
          <a:off x="1339850" y="985292"/>
          <a:ext cx="6370638" cy="41044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" name="Visio" r:id="rId3" imgW="7934838" imgH="5577730" progId="Visio.Drawing.11">
                  <p:embed/>
                </p:oleObj>
              </mc:Choice>
              <mc:Fallback>
                <p:oleObj name="Visio" r:id="rId3" imgW="7934838" imgH="557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9850" y="985292"/>
                        <a:ext cx="6370638" cy="41044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17240"/>
            <a:ext cx="8229600" cy="540060"/>
          </a:xfrm>
        </p:spPr>
        <p:txBody>
          <a:bodyPr>
            <a:normAutofit fontScale="90000"/>
          </a:bodyPr>
          <a:lstStyle/>
          <a:p>
            <a:r>
              <a:rPr lang="en-CA" b="1" dirty="0" smtClean="0"/>
              <a:t>Accuracy:</a:t>
            </a:r>
            <a:r>
              <a:rPr lang="en-CA" dirty="0" smtClean="0"/>
              <a:t> number of regions of interest to reach an error rate comparable to 0%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45263-2460-44CA-B109-9ADE29496025}" type="slidenum">
              <a:rPr lang="en-CA" smtClean="0"/>
              <a:pPr/>
              <a:t>25</a:t>
            </a:fld>
            <a:endParaRPr lang="en-CA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297327"/>
            <a:ext cx="8064896" cy="3900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131840" y="2257434"/>
            <a:ext cx="936104" cy="3000333"/>
          </a:xfrm>
          <a:prstGeom prst="rect">
            <a:avLst/>
          </a:prstGeom>
          <a:noFill/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 smtClean="0"/>
              <a:t>Computational complexity:</a:t>
            </a:r>
            <a:r>
              <a:rPr lang="en-CA" dirty="0" smtClean="0"/>
              <a:t> network size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45263-2460-44CA-B109-9ADE29496025}" type="slidenum">
              <a:rPr lang="en-CA" smtClean="0"/>
              <a:pPr/>
              <a:t>26</a:t>
            </a:fld>
            <a:endParaRPr lang="en-CA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057300"/>
            <a:ext cx="7200800" cy="4389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203848" y="1906301"/>
            <a:ext cx="936104" cy="3540393"/>
          </a:xfrm>
          <a:prstGeom prst="rect">
            <a:avLst/>
          </a:prstGeom>
          <a:noFill/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cs typeface="Arial" charset="0"/>
              </a:rPr>
              <a:t>Compared to other systems</a:t>
            </a:r>
            <a:br>
              <a:rPr lang="en-US" dirty="0" smtClean="0">
                <a:cs typeface="Arial" charset="0"/>
              </a:rPr>
            </a:br>
            <a:r>
              <a:rPr lang="en-US" dirty="0" smtClean="0">
                <a:cs typeface="Arial" charset="0"/>
              </a:rPr>
              <a:t>(that performed batch learning)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45263-2460-44CA-B109-9ADE29496025}" type="slidenum">
              <a:rPr lang="en-CA" smtClean="0"/>
              <a:pPr/>
              <a:t>27</a:t>
            </a:fld>
            <a:endParaRPr lang="en-CA" dirty="0"/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080" y="1694657"/>
            <a:ext cx="7668344" cy="2182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à coins arrondis 8"/>
          <p:cNvSpPr/>
          <p:nvPr/>
        </p:nvSpPr>
        <p:spPr>
          <a:xfrm>
            <a:off x="755577" y="2077413"/>
            <a:ext cx="1224136" cy="78008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à coins arrondis 10"/>
          <p:cNvSpPr/>
          <p:nvPr/>
        </p:nvSpPr>
        <p:spPr>
          <a:xfrm>
            <a:off x="755577" y="3157533"/>
            <a:ext cx="1224136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 smtClean="0"/>
              <a:t>Conclusion – main contributions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Proposed</a:t>
            </a:r>
          </a:p>
          <a:p>
            <a:pPr lvl="1"/>
            <a:r>
              <a:rPr lang="en-US" dirty="0" smtClean="0"/>
              <a:t>Adaptive multiclassifier system</a:t>
            </a:r>
          </a:p>
          <a:p>
            <a:pPr lvl="1"/>
            <a:r>
              <a:rPr lang="en-US" dirty="0" smtClean="0"/>
              <a:t>Aggregated dynamical niching PSO algorithm</a:t>
            </a:r>
          </a:p>
          <a:p>
            <a:pPr lvl="1"/>
            <a:r>
              <a:rPr lang="en-US" dirty="0" smtClean="0"/>
              <a:t>Greedy search algorithm for </a:t>
            </a:r>
            <a:r>
              <a:rPr lang="en-US" dirty="0" smtClean="0"/>
              <a:t>diversified </a:t>
            </a:r>
            <a:r>
              <a:rPr lang="en-US" dirty="0" smtClean="0"/>
              <a:t>ensemble selection</a:t>
            </a:r>
          </a:p>
          <a:p>
            <a:pPr lvl="1"/>
            <a:r>
              <a:rPr lang="en-US" dirty="0" smtClean="0"/>
              <a:t>Incremental learning strategy</a:t>
            </a:r>
          </a:p>
          <a:p>
            <a:r>
              <a:rPr lang="en-US" dirty="0" smtClean="0"/>
              <a:t>Redefined properties needed to performed incremental learning</a:t>
            </a:r>
          </a:p>
          <a:p>
            <a:r>
              <a:rPr lang="en-US" dirty="0" smtClean="0"/>
              <a:t>Characterized the relationship between the two environments</a:t>
            </a:r>
          </a:p>
          <a:p>
            <a:pPr lvl="1"/>
            <a:r>
              <a:rPr lang="en-US" dirty="0" smtClean="0"/>
              <a:t>Dynamic optimization problem</a:t>
            </a:r>
          </a:p>
          <a:p>
            <a:pPr lvl="1"/>
            <a:r>
              <a:rPr lang="en-US" dirty="0" smtClean="0"/>
              <a:t>Diversity –</a:t>
            </a:r>
            <a:r>
              <a:rPr lang="en-US" dirty="0" err="1" smtClean="0"/>
              <a:t>vs</a:t>
            </a:r>
            <a:r>
              <a:rPr lang="en-US" dirty="0" smtClean="0"/>
              <a:t>– diversity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45263-2460-44CA-B109-9ADE29496025}" type="slidenum">
              <a:rPr lang="en-CA" smtClean="0"/>
              <a:pPr/>
              <a:t>28</a:t>
            </a:fld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 smtClean="0"/>
              <a:t>Conclusion – main contributions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29309"/>
            <a:ext cx="8229600" cy="432048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3 journal articles</a:t>
            </a:r>
          </a:p>
          <a:p>
            <a:pPr lvl="1"/>
            <a:r>
              <a:rPr lang="en-US" dirty="0" smtClean="0"/>
              <a:t>Jean-François Connolly, Eric Granger, and Robert </a:t>
            </a:r>
            <a:r>
              <a:rPr lang="en-US" dirty="0" err="1" smtClean="0"/>
              <a:t>Sabourin</a:t>
            </a:r>
            <a:r>
              <a:rPr lang="en-US" dirty="0" smtClean="0"/>
              <a:t>. 2012a. “ </a:t>
            </a:r>
            <a:r>
              <a:rPr lang="en-US" i="1" dirty="0" smtClean="0"/>
              <a:t>An adaptive classification system for video-based face recognition</a:t>
            </a:r>
            <a:r>
              <a:rPr lang="en-US" dirty="0" smtClean="0"/>
              <a:t> ”. </a:t>
            </a:r>
            <a:r>
              <a:rPr lang="en-US" b="1" dirty="0" smtClean="0"/>
              <a:t>Information Sciences</a:t>
            </a:r>
            <a:r>
              <a:rPr lang="en-US" dirty="0" smtClean="0"/>
              <a:t>, vol. 192, n. 1, p. 50–70.</a:t>
            </a:r>
          </a:p>
          <a:p>
            <a:pPr lvl="1"/>
            <a:r>
              <a:rPr lang="en-US" dirty="0" smtClean="0"/>
              <a:t>Jean-François Connolly, Eric Granger, and Robert </a:t>
            </a:r>
            <a:r>
              <a:rPr lang="en-US" dirty="0" err="1" smtClean="0"/>
              <a:t>Sabourin</a:t>
            </a:r>
            <a:r>
              <a:rPr lang="en-US" dirty="0" smtClean="0"/>
              <a:t>. 2012b. “ </a:t>
            </a:r>
            <a:r>
              <a:rPr lang="en-US" i="1" dirty="0" smtClean="0"/>
              <a:t>Evolution of heterogeneous ensembles through dynamic particle swarm optimization for video-based face </a:t>
            </a:r>
            <a:r>
              <a:rPr lang="fr-FR" i="1" dirty="0" smtClean="0"/>
              <a:t>recognition </a:t>
            </a:r>
            <a:r>
              <a:rPr lang="fr-FR" dirty="0" smtClean="0"/>
              <a:t>”. </a:t>
            </a:r>
            <a:r>
              <a:rPr lang="fr-FR" b="1" dirty="0" smtClean="0"/>
              <a:t>Pattern Recognition</a:t>
            </a:r>
            <a:r>
              <a:rPr lang="fr-FR" dirty="0" smtClean="0"/>
              <a:t>, vol. 45, n. 7, p. 2460–2477.</a:t>
            </a:r>
          </a:p>
          <a:p>
            <a:pPr lvl="1"/>
            <a:r>
              <a:rPr lang="en-US" dirty="0" smtClean="0"/>
              <a:t>Jean-François Connolly, Eric Granger, and Robert </a:t>
            </a:r>
            <a:r>
              <a:rPr lang="en-US" dirty="0" err="1" smtClean="0"/>
              <a:t>Sabourin</a:t>
            </a:r>
            <a:r>
              <a:rPr lang="en-US" dirty="0" smtClean="0"/>
              <a:t>. 2012 (submitted, reference no.: ASOC-D-12-00025). “ </a:t>
            </a:r>
            <a:r>
              <a:rPr lang="en-US" i="1" dirty="0" smtClean="0"/>
              <a:t>Dynamic multi-objective evolution of classifier ensembles applied to video-based face recognition </a:t>
            </a:r>
            <a:r>
              <a:rPr lang="en-US" dirty="0" smtClean="0"/>
              <a:t>”. </a:t>
            </a:r>
            <a:r>
              <a:rPr lang="en-US" b="1" dirty="0" smtClean="0"/>
              <a:t>Applied Soft Computing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7 communications</a:t>
            </a:r>
          </a:p>
          <a:p>
            <a:pPr lvl="1"/>
            <a:r>
              <a:rPr lang="en-US" dirty="0" smtClean="0"/>
              <a:t>ANNPR, CEC, CIBIM, CISDA, ICPR, IJCNN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45263-2460-44CA-B109-9ADE29496025}" type="slidenum">
              <a:rPr lang="en-CA" smtClean="0"/>
              <a:pPr/>
              <a:t>29</a:t>
            </a:fld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103161" y="1129308"/>
          <a:ext cx="8869881" cy="3888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Visio" r:id="rId3" imgW="5986902" imgH="2701656" progId="Visio.Drawing.11">
                  <p:embed/>
                </p:oleObj>
              </mc:Choice>
              <mc:Fallback>
                <p:oleObj name="Visio" r:id="rId3" imgW="5986902" imgH="2701656" progId="Visio.Drawing.11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161" y="1129308"/>
                        <a:ext cx="8869881" cy="38884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b="1" dirty="0" err="1" smtClean="0"/>
              <a:t>Video</a:t>
            </a:r>
            <a:r>
              <a:rPr lang="fr-CA" b="1" dirty="0" smtClean="0"/>
              <a:t> face recognition system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45263-2460-44CA-B109-9ADE29496025}" type="slidenum">
              <a:rPr lang="en-CA" smtClean="0"/>
              <a:pPr/>
              <a:t>3</a:t>
            </a:fld>
            <a:endParaRPr lang="en-CA"/>
          </a:p>
        </p:txBody>
      </p:sp>
      <p:sp>
        <p:nvSpPr>
          <p:cNvPr id="7" name="Oval 10"/>
          <p:cNvSpPr/>
          <p:nvPr/>
        </p:nvSpPr>
        <p:spPr bwMode="auto">
          <a:xfrm>
            <a:off x="4932040" y="2522570"/>
            <a:ext cx="1296144" cy="911412"/>
          </a:xfrm>
          <a:prstGeom prst="ellipse">
            <a:avLst/>
          </a:prstGeom>
          <a:noFill/>
          <a:ln w="5715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542925" indent="-542925">
              <a:defRPr/>
            </a:pPr>
            <a:endParaRPr lang="fr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 smtClean="0"/>
              <a:t>Conclusion – future </a:t>
            </a:r>
            <a:r>
              <a:rPr lang="fr-CA" dirty="0" err="1" smtClean="0"/>
              <a:t>work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37320"/>
            <a:ext cx="8229600" cy="414046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Classification environment</a:t>
            </a:r>
          </a:p>
          <a:p>
            <a:pPr lvl="1"/>
            <a:r>
              <a:rPr lang="en-US" dirty="0" smtClean="0"/>
              <a:t>Characterize </a:t>
            </a:r>
            <a:r>
              <a:rPr lang="en-US" dirty="0" smtClean="0"/>
              <a:t>learning samples with</a:t>
            </a:r>
          </a:p>
          <a:p>
            <a:pPr lvl="2"/>
            <a:r>
              <a:rPr lang="en-US" dirty="0" smtClean="0"/>
              <a:t>face images quality measures</a:t>
            </a:r>
          </a:p>
          <a:p>
            <a:pPr lvl="2"/>
            <a:r>
              <a:rPr lang="en-US" dirty="0" smtClean="0"/>
              <a:t>Other statistical measures</a:t>
            </a:r>
          </a:p>
          <a:p>
            <a:pPr lvl="1"/>
            <a:r>
              <a:rPr lang="en-US" dirty="0" smtClean="0"/>
              <a:t>Use these measures to </a:t>
            </a:r>
          </a:p>
          <a:p>
            <a:pPr lvl="2"/>
            <a:r>
              <a:rPr lang="en-US" dirty="0" smtClean="0"/>
              <a:t>Define a pattern presentation order when learning data</a:t>
            </a:r>
          </a:p>
          <a:p>
            <a:pPr lvl="2"/>
            <a:r>
              <a:rPr lang="en-US" dirty="0" smtClean="0"/>
              <a:t>Redefine how the long term memory is used</a:t>
            </a:r>
          </a:p>
          <a:p>
            <a:pPr lvl="1"/>
            <a:r>
              <a:rPr lang="en-US" dirty="0" smtClean="0"/>
              <a:t>Prove </a:t>
            </a:r>
            <a:r>
              <a:rPr lang="en-US" dirty="0" smtClean="0"/>
              <a:t>that we have concept drift</a:t>
            </a:r>
          </a:p>
          <a:p>
            <a:r>
              <a:rPr lang="en-US" dirty="0" smtClean="0"/>
              <a:t>Optimization environment</a:t>
            </a:r>
          </a:p>
          <a:p>
            <a:pPr lvl="1"/>
            <a:r>
              <a:rPr lang="en-US" dirty="0" smtClean="0"/>
              <a:t>Compute local diversity instead of global diversity</a:t>
            </a:r>
          </a:p>
          <a:p>
            <a:pPr lvl="1"/>
            <a:r>
              <a:rPr lang="en-US" dirty="0" smtClean="0"/>
              <a:t>Find the diversity measure most correlated with classifier diversity</a:t>
            </a:r>
          </a:p>
          <a:p>
            <a:r>
              <a:rPr lang="en-US" dirty="0" smtClean="0"/>
              <a:t>Both environments</a:t>
            </a:r>
          </a:p>
          <a:p>
            <a:pPr lvl="1"/>
            <a:r>
              <a:rPr lang="en-US" dirty="0" smtClean="0"/>
              <a:t>Use change detection measures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45263-2460-44CA-B109-9ADE29496025}" type="slidenum">
              <a:rPr lang="en-CA" smtClean="0"/>
              <a:pPr/>
              <a:t>30</a:t>
            </a:fld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Image 5" descr="Girl_with_a_Pearl_Earrin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75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à coins arrondis 5"/>
          <p:cNvSpPr/>
          <p:nvPr/>
        </p:nvSpPr>
        <p:spPr>
          <a:xfrm>
            <a:off x="2411760" y="4597694"/>
            <a:ext cx="4320480" cy="480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à coins arrondis 4"/>
          <p:cNvSpPr/>
          <p:nvPr/>
        </p:nvSpPr>
        <p:spPr>
          <a:xfrm>
            <a:off x="2483768" y="2197427"/>
            <a:ext cx="4104456" cy="5400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 smtClean="0"/>
              <a:t>Challenges of </a:t>
            </a:r>
            <a:r>
              <a:rPr lang="fr-CA" dirty="0" err="1" smtClean="0"/>
              <a:t>video</a:t>
            </a:r>
            <a:r>
              <a:rPr lang="fr-CA" dirty="0" smtClean="0"/>
              <a:t> face recognition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endParaRPr lang="en-US" sz="1100" b="1" dirty="0" smtClean="0"/>
          </a:p>
          <a:p>
            <a:pPr algn="ctr"/>
            <a:endParaRPr lang="en-US" sz="1100" b="1" dirty="0" smtClean="0"/>
          </a:p>
          <a:p>
            <a:pPr algn="ctr">
              <a:lnSpc>
                <a:spcPct val="100000"/>
              </a:lnSpc>
              <a:buSzTx/>
              <a:buNone/>
            </a:pPr>
            <a:r>
              <a:rPr lang="en-US" dirty="0" smtClean="0"/>
              <a:t>Data acquisition involving humans </a:t>
            </a:r>
          </a:p>
          <a:p>
            <a:pPr algn="ctr">
              <a:lnSpc>
                <a:spcPct val="100000"/>
              </a:lnSpc>
              <a:buSzTx/>
            </a:pPr>
            <a:endParaRPr lang="en-US" dirty="0" smtClean="0"/>
          </a:p>
          <a:p>
            <a:pPr algn="ctr">
              <a:lnSpc>
                <a:spcPct val="100000"/>
              </a:lnSpc>
              <a:buSzTx/>
              <a:buNone/>
            </a:pPr>
            <a:r>
              <a:rPr lang="en-US" sz="4000" dirty="0" smtClean="0">
                <a:solidFill>
                  <a:schemeClr val="bg1"/>
                </a:solidFill>
              </a:rPr>
              <a:t>Small quantity of data </a:t>
            </a:r>
          </a:p>
          <a:p>
            <a:pPr algn="ctr">
              <a:lnSpc>
                <a:spcPct val="100000"/>
              </a:lnSpc>
              <a:buSzTx/>
            </a:pPr>
            <a:endParaRPr lang="en-US" dirty="0" smtClean="0"/>
          </a:p>
          <a:p>
            <a:pPr algn="ctr">
              <a:lnSpc>
                <a:spcPct val="100000"/>
              </a:lnSpc>
              <a:buSzTx/>
              <a:buNone/>
            </a:pPr>
            <a:r>
              <a:rPr lang="en-US" dirty="0" smtClean="0"/>
              <a:t>For </a:t>
            </a:r>
            <a:r>
              <a:rPr lang="en-US" b="1" i="1" dirty="0" smtClean="0"/>
              <a:t>surveillance</a:t>
            </a:r>
            <a:r>
              <a:rPr lang="en-US" dirty="0" smtClean="0"/>
              <a:t> applications, </a:t>
            </a:r>
          </a:p>
          <a:p>
            <a:pPr algn="ctr">
              <a:lnSpc>
                <a:spcPct val="100000"/>
              </a:lnSpc>
              <a:buSzTx/>
              <a:buNone/>
            </a:pPr>
            <a:r>
              <a:rPr lang="en-US" dirty="0" smtClean="0"/>
              <a:t>data is acquired </a:t>
            </a:r>
            <a:r>
              <a:rPr lang="en-US" b="1" i="1" dirty="0" smtClean="0"/>
              <a:t>discreetly</a:t>
            </a:r>
            <a:r>
              <a:rPr lang="en-US" dirty="0" smtClean="0"/>
              <a:t> in an </a:t>
            </a:r>
            <a:r>
              <a:rPr lang="en-US" b="1" i="1" dirty="0" smtClean="0"/>
              <a:t>unconstrained scene</a:t>
            </a:r>
          </a:p>
          <a:p>
            <a:pPr algn="ctr">
              <a:lnSpc>
                <a:spcPct val="100000"/>
              </a:lnSpc>
              <a:buSzTx/>
              <a:buNone/>
            </a:pPr>
            <a:r>
              <a:rPr lang="en-US" dirty="0" smtClean="0"/>
              <a:t>(low resolution, noise, and variations in time)</a:t>
            </a:r>
          </a:p>
          <a:p>
            <a:pPr algn="ctr">
              <a:lnSpc>
                <a:spcPct val="100000"/>
              </a:lnSpc>
              <a:buSzTx/>
            </a:pPr>
            <a:endParaRPr lang="en-US" dirty="0" smtClean="0"/>
          </a:p>
          <a:p>
            <a:pPr algn="ctr">
              <a:lnSpc>
                <a:spcPct val="100000"/>
              </a:lnSpc>
              <a:buSzTx/>
              <a:buNone/>
            </a:pPr>
            <a:r>
              <a:rPr lang="en-US" sz="4000" dirty="0" smtClean="0">
                <a:solidFill>
                  <a:schemeClr val="bg1"/>
                </a:solidFill>
              </a:rPr>
              <a:t>Complex data structure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45263-2460-44CA-B109-9ADE29496025}" type="slidenum">
              <a:rPr lang="en-CA" smtClean="0"/>
              <a:pPr/>
              <a:t>4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 smtClean="0"/>
              <a:t>Objective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1177313"/>
            <a:ext cx="8507288" cy="4200467"/>
          </a:xfrm>
        </p:spPr>
        <p:txBody>
          <a:bodyPr>
            <a:normAutofit fontScale="92500" lnSpcReduction="20000"/>
          </a:bodyPr>
          <a:lstStyle/>
          <a:p>
            <a:r>
              <a:rPr lang="fr-CA" dirty="0" err="1" smtClean="0"/>
              <a:t>Provide</a:t>
            </a:r>
            <a:r>
              <a:rPr lang="fr-CA" dirty="0" smtClean="0"/>
              <a:t> the </a:t>
            </a:r>
            <a:r>
              <a:rPr lang="fr-CA" dirty="0" err="1" smtClean="0"/>
              <a:t>means</a:t>
            </a:r>
            <a:r>
              <a:rPr lang="fr-CA" dirty="0" smtClean="0"/>
              <a:t> to update class </a:t>
            </a:r>
            <a:r>
              <a:rPr lang="fr-CA" dirty="0" err="1" smtClean="0"/>
              <a:t>models</a:t>
            </a:r>
            <a:r>
              <a:rPr lang="fr-CA" dirty="0" smtClean="0"/>
              <a:t> </a:t>
            </a:r>
            <a:r>
              <a:rPr lang="fr-CA" dirty="0" err="1" smtClean="0"/>
              <a:t>through</a:t>
            </a:r>
            <a:r>
              <a:rPr lang="fr-CA" dirty="0" smtClean="0"/>
              <a:t> </a:t>
            </a:r>
            <a:r>
              <a:rPr lang="fr-CA" dirty="0" err="1" smtClean="0"/>
              <a:t>incremental</a:t>
            </a:r>
            <a:r>
              <a:rPr lang="fr-CA" dirty="0" smtClean="0"/>
              <a:t> </a:t>
            </a:r>
            <a:r>
              <a:rPr lang="fr-CA" dirty="0" err="1" smtClean="0"/>
              <a:t>learning</a:t>
            </a:r>
            <a:r>
              <a:rPr lang="fr-CA" dirty="0" smtClean="0"/>
              <a:t> of new data:</a:t>
            </a:r>
          </a:p>
          <a:p>
            <a:pPr lvl="1"/>
            <a:r>
              <a:rPr lang="en-US" sz="2300" dirty="0" smtClean="0"/>
              <a:t>Learning information from new data</a:t>
            </a:r>
          </a:p>
          <a:p>
            <a:pPr lvl="1"/>
            <a:r>
              <a:rPr lang="en-US" sz="2300" dirty="0" smtClean="0"/>
              <a:t>Access to previously acquired learning data</a:t>
            </a:r>
          </a:p>
          <a:p>
            <a:pPr lvl="1"/>
            <a:r>
              <a:rPr lang="en-US" sz="2300" dirty="0" smtClean="0"/>
              <a:t>Preserve previously acquired knowledge</a:t>
            </a:r>
          </a:p>
          <a:p>
            <a:pPr lvl="1"/>
            <a:r>
              <a:rPr lang="en-US" sz="2300" dirty="0" smtClean="0"/>
              <a:t>Accommodate new classes </a:t>
            </a:r>
          </a:p>
          <a:p>
            <a:pPr lvl="1"/>
            <a:r>
              <a:rPr lang="fr-CA" sz="2300" dirty="0" err="1" smtClean="0"/>
              <a:t>Adapt</a:t>
            </a:r>
            <a:r>
              <a:rPr lang="fr-CA" sz="2300" dirty="0" smtClean="0"/>
              <a:t> a </a:t>
            </a:r>
            <a:r>
              <a:rPr lang="fr-CA" sz="2300" dirty="0" err="1" smtClean="0"/>
              <a:t>classifier’s</a:t>
            </a:r>
            <a:r>
              <a:rPr lang="fr-CA" sz="2300" dirty="0" smtClean="0"/>
              <a:t> </a:t>
            </a:r>
            <a:r>
              <a:rPr lang="fr-CA" sz="2300" dirty="0" err="1" smtClean="0"/>
              <a:t>plasticity</a:t>
            </a:r>
            <a:endParaRPr lang="fr-CA" sz="2300" dirty="0" smtClean="0"/>
          </a:p>
          <a:p>
            <a:endParaRPr lang="fr-CA" dirty="0" smtClean="0"/>
          </a:p>
          <a:p>
            <a:r>
              <a:rPr lang="fr-CA" dirty="0" smtClean="0"/>
              <a:t>Update </a:t>
            </a:r>
            <a:r>
              <a:rPr lang="fr-CA" dirty="0" err="1" smtClean="0"/>
              <a:t>models</a:t>
            </a:r>
            <a:r>
              <a:rPr lang="fr-CA" dirty="0" smtClean="0"/>
              <a:t> </a:t>
            </a:r>
            <a:r>
              <a:rPr lang="fr-CA" dirty="0" err="1" smtClean="0"/>
              <a:t>according</a:t>
            </a:r>
            <a:r>
              <a:rPr lang="fr-CA" dirty="0" smtClean="0"/>
              <a:t> to</a:t>
            </a:r>
          </a:p>
          <a:p>
            <a:pPr lvl="1"/>
            <a:r>
              <a:rPr lang="fr-CA" dirty="0" err="1" smtClean="0"/>
              <a:t>Accuracy</a:t>
            </a:r>
            <a:endParaRPr lang="fr-CA" dirty="0" smtClean="0"/>
          </a:p>
          <a:p>
            <a:pPr lvl="1"/>
            <a:r>
              <a:rPr lang="fr-CA" dirty="0" err="1" smtClean="0"/>
              <a:t>Computational</a:t>
            </a:r>
            <a:r>
              <a:rPr lang="fr-CA" dirty="0" smtClean="0"/>
              <a:t> </a:t>
            </a:r>
            <a:r>
              <a:rPr lang="fr-CA" dirty="0" err="1" smtClean="0"/>
              <a:t>cost</a:t>
            </a:r>
            <a:r>
              <a:rPr lang="fr-CA" dirty="0" smtClean="0"/>
              <a:t> (</a:t>
            </a:r>
            <a:r>
              <a:rPr lang="fr-CA" dirty="0" err="1" smtClean="0"/>
              <a:t>predictions</a:t>
            </a:r>
            <a:r>
              <a:rPr lang="fr-CA" dirty="0" smtClean="0"/>
              <a:t> in real time)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45263-2460-44CA-B109-9ADE29496025}" type="slidenum">
              <a:rPr lang="en-CA" smtClean="0"/>
              <a:pPr/>
              <a:t>5</a:t>
            </a:fld>
            <a:endParaRPr lang="en-CA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2160" y="1777380"/>
            <a:ext cx="2502082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Incremental learning </a:t>
            </a:r>
            <a:r>
              <a:rPr lang="fr-CA" dirty="0" smtClean="0"/>
              <a:t>scenarios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45263-2460-44CA-B109-9ADE29496025}" type="slidenum">
              <a:rPr lang="en-CA" smtClean="0"/>
              <a:pPr/>
              <a:t>6</a:t>
            </a:fld>
            <a:endParaRPr lang="en-CA" dirty="0"/>
          </a:p>
        </p:txBody>
      </p:sp>
      <p:sp>
        <p:nvSpPr>
          <p:cNvPr id="6" name="Rectangle 81"/>
          <p:cNvSpPr>
            <a:spLocks noChangeArrowheads="1"/>
          </p:cNvSpPr>
          <p:nvPr/>
        </p:nvSpPr>
        <p:spPr bwMode="auto">
          <a:xfrm>
            <a:off x="5949950" y="1656292"/>
            <a:ext cx="1601788" cy="3749146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 marL="542925" indent="-542925"/>
            <a:endParaRPr lang="fr-CA"/>
          </a:p>
        </p:txBody>
      </p:sp>
      <p:sp>
        <p:nvSpPr>
          <p:cNvPr id="7" name="Rectangle 95"/>
          <p:cNvSpPr>
            <a:spLocks noChangeArrowheads="1"/>
          </p:cNvSpPr>
          <p:nvPr/>
        </p:nvSpPr>
        <p:spPr bwMode="auto">
          <a:xfrm>
            <a:off x="3900489" y="1860021"/>
            <a:ext cx="1601787" cy="3749146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 marL="542925" indent="-542925"/>
            <a:endParaRPr lang="fr-CA"/>
          </a:p>
        </p:txBody>
      </p:sp>
      <p:graphicFrame>
        <p:nvGraphicFramePr>
          <p:cNvPr id="10" name="Object 67"/>
          <p:cNvGraphicFramePr>
            <a:graphicFrameLocks noChangeAspect="1"/>
          </p:cNvGraphicFramePr>
          <p:nvPr/>
        </p:nvGraphicFramePr>
        <p:xfrm>
          <a:off x="260350" y="1057301"/>
          <a:ext cx="8605838" cy="44513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Visio" r:id="rId3" imgW="11305383" imgH="6247589" progId="Visio.Drawing.11">
                  <p:embed/>
                </p:oleObj>
              </mc:Choice>
              <mc:Fallback>
                <p:oleObj name="Visio" r:id="rId3" imgW="11305383" imgH="6247589" progId="Visio.Drawing.11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350" y="1057301"/>
                        <a:ext cx="8605838" cy="44513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Adaptive multiclassifier system*</a:t>
            </a:r>
            <a:endParaRPr lang="en-CA" dirty="0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</p:nvPr>
        </p:nvGraphicFramePr>
        <p:xfrm>
          <a:off x="72008" y="3577579"/>
          <a:ext cx="8964488" cy="1800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45263-2460-44CA-B109-9ADE29496025}" type="slidenum">
              <a:rPr lang="en-CA" smtClean="0"/>
              <a:pPr/>
              <a:t>7</a:t>
            </a:fld>
            <a:endParaRPr lang="en-CA"/>
          </a:p>
        </p:txBody>
      </p:sp>
      <p:graphicFrame>
        <p:nvGraphicFramePr>
          <p:cNvPr id="22534" name="Object 6"/>
          <p:cNvGraphicFramePr>
            <a:graphicFrameLocks noChangeAspect="1"/>
          </p:cNvGraphicFramePr>
          <p:nvPr/>
        </p:nvGraphicFramePr>
        <p:xfrm>
          <a:off x="48250" y="1201316"/>
          <a:ext cx="9095750" cy="22442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6" name="Visio" r:id="rId8" imgW="5968685" imgH="1417266" progId="Visio.Drawing.11">
                  <p:embed/>
                </p:oleObj>
              </mc:Choice>
              <mc:Fallback>
                <p:oleObj name="Visio" r:id="rId8" imgW="5968685" imgH="1417266" progId="Visio.Drawing.11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50" y="1201316"/>
                        <a:ext cx="9095750" cy="22442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179512" y="913284"/>
            <a:ext cx="8784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400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fr-CA" sz="1400" dirty="0" err="1" smtClean="0">
                <a:latin typeface="Times New Roman" pitchFamily="18" charset="0"/>
                <a:cs typeface="Times New Roman" pitchFamily="18" charset="0"/>
              </a:rPr>
              <a:t>From</a:t>
            </a:r>
            <a:r>
              <a:rPr lang="fr-CA" sz="14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Dynamic multi-objective evolution of classifier ensembles applied to video-based face recognition (2012).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Outline</a:t>
            </a:r>
            <a:endParaRPr lang="en-US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3433563"/>
            <a:ext cx="8229600" cy="2064229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Incremental classifier and general idea of the system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Relationship between the swarm of classifiers and the optimization module (</a:t>
            </a:r>
            <a:r>
              <a:rPr lang="en-US" b="1" dirty="0" smtClean="0"/>
              <a:t>chapters 1 &amp; 2</a:t>
            </a:r>
            <a:r>
              <a:rPr lang="en-US" dirty="0" smtClean="0"/>
              <a:t>)</a:t>
            </a:r>
          </a:p>
          <a:p>
            <a:pPr marL="914400" lvl="1" indent="-514350"/>
            <a:r>
              <a:rPr lang="en-US" dirty="0" smtClean="0"/>
              <a:t>Long term memory (briefly)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Aggregated dynamical niching particle swarm optimization for ensembles (</a:t>
            </a:r>
            <a:r>
              <a:rPr lang="en-US" b="1" dirty="0" smtClean="0"/>
              <a:t>chapter </a:t>
            </a:r>
            <a:r>
              <a:rPr lang="en-US" b="1" dirty="0" smtClean="0"/>
              <a:t>3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Archive and selection (</a:t>
            </a:r>
            <a:r>
              <a:rPr lang="en-US" b="1" dirty="0" smtClean="0"/>
              <a:t>chapter </a:t>
            </a:r>
            <a:r>
              <a:rPr lang="en-US" b="1" dirty="0" smtClean="0"/>
              <a:t>3</a:t>
            </a:r>
            <a:r>
              <a:rPr lang="en-US" dirty="0" smtClean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45263-2460-44CA-B109-9ADE29496025}" type="slidenum">
              <a:rPr lang="en-CA" smtClean="0"/>
              <a:pPr/>
              <a:t>8</a:t>
            </a:fld>
            <a:endParaRPr lang="en-CA" dirty="0"/>
          </a:p>
        </p:txBody>
      </p:sp>
      <p:graphicFrame>
        <p:nvGraphicFramePr>
          <p:cNvPr id="39938" name="Object 2"/>
          <p:cNvGraphicFramePr>
            <a:graphicFrameLocks noChangeAspect="1"/>
          </p:cNvGraphicFramePr>
          <p:nvPr/>
        </p:nvGraphicFramePr>
        <p:xfrm>
          <a:off x="47626" y="1201316"/>
          <a:ext cx="9096375" cy="22322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0" name="Visio" r:id="rId3" imgW="5968685" imgH="1417266" progId="Visio.Drawing.11">
                  <p:embed/>
                </p:oleObj>
              </mc:Choice>
              <mc:Fallback>
                <p:oleObj name="Visio" r:id="rId3" imgW="5968685" imgH="1417266" progId="Visio.Drawing.1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26" y="1201316"/>
                        <a:ext cx="9096375" cy="22322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à coins arrondis 7"/>
          <p:cNvSpPr/>
          <p:nvPr/>
        </p:nvSpPr>
        <p:spPr>
          <a:xfrm>
            <a:off x="1547664" y="1225319"/>
            <a:ext cx="3384376" cy="1920213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A" sz="4400" b="1" dirty="0" smtClean="0"/>
              <a:t>        2</a:t>
            </a:r>
            <a:endParaRPr lang="en-US" sz="4400" b="1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3491880" y="2281436"/>
            <a:ext cx="1224136" cy="720080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4400" b="1" dirty="0" smtClean="0"/>
              <a:t>1</a:t>
            </a:r>
            <a:endParaRPr lang="en-US" sz="4400" b="1" dirty="0"/>
          </a:p>
        </p:txBody>
      </p:sp>
      <p:sp>
        <p:nvSpPr>
          <p:cNvPr id="10" name="Rectangle à coins arrondis 9"/>
          <p:cNvSpPr/>
          <p:nvPr/>
        </p:nvSpPr>
        <p:spPr>
          <a:xfrm>
            <a:off x="5724128" y="1705372"/>
            <a:ext cx="2448272" cy="1296143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4400" b="1" dirty="0" smtClean="0"/>
              <a:t>4</a:t>
            </a:r>
            <a:endParaRPr lang="en-US" sz="4400" b="1" dirty="0"/>
          </a:p>
        </p:txBody>
      </p:sp>
      <p:sp>
        <p:nvSpPr>
          <p:cNvPr id="11" name="Rectangle à coins arrondis 10"/>
          <p:cNvSpPr/>
          <p:nvPr/>
        </p:nvSpPr>
        <p:spPr>
          <a:xfrm>
            <a:off x="3491880" y="1537063"/>
            <a:ext cx="1224136" cy="67236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4400" b="1" dirty="0" smtClean="0"/>
              <a:t>3</a:t>
            </a:r>
            <a:endParaRPr lang="en-US" sz="4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cs typeface="Arial" charset="0"/>
              </a:rPr>
              <a:t>Incremental</a:t>
            </a:r>
            <a:r>
              <a:rPr lang="fr-CA" dirty="0" smtClean="0">
                <a:cs typeface="Arial" charset="0"/>
              </a:rPr>
              <a:t> </a:t>
            </a:r>
            <a:r>
              <a:rPr lang="en-US" dirty="0" smtClean="0">
                <a:cs typeface="Arial" charset="0"/>
              </a:rPr>
              <a:t>learning</a:t>
            </a:r>
            <a:r>
              <a:rPr lang="fr-CA" dirty="0" smtClean="0">
                <a:cs typeface="Arial" charset="0"/>
              </a:rPr>
              <a:t> </a:t>
            </a:r>
            <a:r>
              <a:rPr lang="fr-CA" dirty="0" err="1" smtClean="0">
                <a:cs typeface="Arial" charset="0"/>
              </a:rPr>
              <a:t>with</a:t>
            </a:r>
            <a:r>
              <a:rPr lang="fr-CA" dirty="0" smtClean="0">
                <a:cs typeface="Arial" charset="0"/>
              </a:rPr>
              <a:t> Fuzzy ARTMAP:</a:t>
            </a:r>
            <a:br>
              <a:rPr lang="fr-CA" dirty="0" smtClean="0">
                <a:cs typeface="Arial" charset="0"/>
              </a:rPr>
            </a:br>
            <a:r>
              <a:rPr lang="fr-CA" dirty="0" err="1" smtClean="0">
                <a:cs typeface="Arial" charset="0"/>
              </a:rPr>
              <a:t>adapt</a:t>
            </a:r>
            <a:r>
              <a:rPr lang="fr-CA" dirty="0" smtClean="0">
                <a:cs typeface="Arial" charset="0"/>
              </a:rPr>
              <a:t> hyperparameter </a:t>
            </a:r>
            <a:r>
              <a:rPr lang="fr-CA" dirty="0" err="1" smtClean="0">
                <a:cs typeface="Arial" charset="0"/>
              </a:rPr>
              <a:t>vector</a:t>
            </a:r>
            <a:r>
              <a:rPr lang="fr-CA" b="1" dirty="0" smtClean="0">
                <a:cs typeface="Arial" charset="0"/>
              </a:rPr>
              <a:t> h</a:t>
            </a:r>
            <a:r>
              <a:rPr lang="fr-CA" dirty="0" smtClean="0">
                <a:cs typeface="Arial" charset="0"/>
              </a:rPr>
              <a:t> = (</a:t>
            </a:r>
            <a:r>
              <a:rPr lang="el-GR" i="1" dirty="0" smtClean="0">
                <a:latin typeface="Courier New"/>
                <a:cs typeface="Courier New"/>
              </a:rPr>
              <a:t>α</a:t>
            </a:r>
            <a:r>
              <a:rPr lang="fr-CA" b="1" dirty="0" smtClean="0">
                <a:latin typeface="Courier New"/>
                <a:cs typeface="Courier New"/>
              </a:rPr>
              <a:t>,</a:t>
            </a:r>
            <a:r>
              <a:rPr lang="el-GR" i="1" dirty="0" smtClean="0">
                <a:latin typeface="Courier New"/>
                <a:cs typeface="Courier New"/>
              </a:rPr>
              <a:t>β</a:t>
            </a:r>
            <a:r>
              <a:rPr lang="fr-CA" b="1" dirty="0" smtClean="0">
                <a:latin typeface="Courier New"/>
                <a:cs typeface="Courier New"/>
              </a:rPr>
              <a:t>,</a:t>
            </a:r>
            <a:r>
              <a:rPr lang="el-GR" i="1" dirty="0" smtClean="0">
                <a:latin typeface="Courier New"/>
                <a:cs typeface="Courier New"/>
              </a:rPr>
              <a:t>ε</a:t>
            </a:r>
            <a:r>
              <a:rPr lang="fr-CA" b="1" dirty="0" smtClean="0">
                <a:latin typeface="Courier New"/>
                <a:cs typeface="Courier New"/>
              </a:rPr>
              <a:t>,</a:t>
            </a:r>
            <a:r>
              <a:rPr lang="el-GR" i="1" dirty="0" smtClean="0">
                <a:latin typeface="Courier New"/>
                <a:cs typeface="Courier New"/>
              </a:rPr>
              <a:t>ρ</a:t>
            </a:r>
            <a:r>
              <a:rPr lang="fr-CA" dirty="0" smtClean="0">
                <a:cs typeface="Arial" charset="0"/>
              </a:rPr>
              <a:t>).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45263-2460-44CA-B109-9ADE29496025}" type="slidenum">
              <a:rPr lang="en-CA" smtClean="0"/>
              <a:pPr/>
              <a:t>9</a:t>
            </a:fld>
            <a:endParaRPr lang="en-CA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52438" y="923396"/>
            <a:ext cx="8216900" cy="608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fr-CA" sz="2000" dirty="0">
              <a:cs typeface="Arial" charset="0"/>
            </a:endParaRPr>
          </a:p>
        </p:txBody>
      </p:sp>
      <p:graphicFrame>
        <p:nvGraphicFramePr>
          <p:cNvPr id="7" name="Object 7"/>
          <p:cNvGraphicFramePr>
            <a:graphicFrameLocks noChangeAspect="1"/>
          </p:cNvGraphicFramePr>
          <p:nvPr/>
        </p:nvGraphicFramePr>
        <p:xfrm>
          <a:off x="1403648" y="1284052"/>
          <a:ext cx="6336704" cy="41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Visio" r:id="rId3" imgW="7819334" imgH="5341296" progId="Visio.Drawing.11">
                  <p:embed/>
                </p:oleObj>
              </mc:Choice>
              <mc:Fallback>
                <p:oleObj name="Visio" r:id="rId3" imgW="7819334" imgH="5341296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1284052"/>
                        <a:ext cx="6336704" cy="416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</TotalTime>
  <Words>759</Words>
  <Application>Microsoft Office PowerPoint</Application>
  <PresentationFormat>On-screen Show (16:10)</PresentationFormat>
  <Paragraphs>171</Paragraphs>
  <Slides>31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3" baseType="lpstr">
      <vt:lpstr>Thème Office</vt:lpstr>
      <vt:lpstr>Visio</vt:lpstr>
      <vt:lpstr>PowerPoint Presentation</vt:lpstr>
      <vt:lpstr>Jean-François Connolly</vt:lpstr>
      <vt:lpstr>Video face recognition system</vt:lpstr>
      <vt:lpstr>Challenges of video face recognition</vt:lpstr>
      <vt:lpstr>Objective</vt:lpstr>
      <vt:lpstr>Incremental learning scenarios</vt:lpstr>
      <vt:lpstr>Adaptive multiclassifier system*</vt:lpstr>
      <vt:lpstr>Outline</vt:lpstr>
      <vt:lpstr>Incremental learning with Fuzzy ARTMAP: adapt hyperparameter vector h = (α,β,ε,ρ).</vt:lpstr>
      <vt:lpstr>Heterogeneous ensemble generation and selection</vt:lpstr>
      <vt:lpstr>Study relationship between ...</vt:lpstr>
      <vt:lpstr>1. Adaptation = dynamic optimization problem</vt:lpstr>
      <vt:lpstr>2. Long term memory:  store data from all classes during incremental learning.</vt:lpstr>
      <vt:lpstr>3. Diversity in the optimization environment  ∝  diversity in the classification environment. </vt:lpstr>
      <vt:lpstr>Optimization problem</vt:lpstr>
      <vt:lpstr>Multi-objective optimization problem</vt:lpstr>
      <vt:lpstr>Specification for ensembles</vt:lpstr>
      <vt:lpstr>Specification for ensembles</vt:lpstr>
      <vt:lpstr>Particle swarm optimization</vt:lpstr>
      <vt:lpstr>Aggregated dynamical niching particle swarm optimization</vt:lpstr>
      <vt:lpstr>With subswarms defined dynamically!</vt:lpstr>
      <vt:lpstr>Specialized archive and ensemble selection</vt:lpstr>
      <vt:lpstr>Result in the objective space</vt:lpstr>
      <vt:lpstr>Impact of incremental  learning on accuracy</vt:lpstr>
      <vt:lpstr>Accuracy: number of regions of interest to reach an error rate comparable to 0%</vt:lpstr>
      <vt:lpstr>Computational complexity: network size</vt:lpstr>
      <vt:lpstr>Compared to other systems (that performed batch learning)</vt:lpstr>
      <vt:lpstr>Conclusion – main contributions</vt:lpstr>
      <vt:lpstr>Conclusion – main contributions</vt:lpstr>
      <vt:lpstr>Conclusion – future work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laurence</dc:creator>
  <cp:lastModifiedBy>Windows User</cp:lastModifiedBy>
  <cp:revision>86</cp:revision>
  <dcterms:created xsi:type="dcterms:W3CDTF">2012-07-14T19:39:21Z</dcterms:created>
  <dcterms:modified xsi:type="dcterms:W3CDTF">2012-07-18T12:46:59Z</dcterms:modified>
</cp:coreProperties>
</file>